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24"/>
  </p:notesMasterIdLst>
  <p:sldIdLst>
    <p:sldId id="256" r:id="rId6"/>
    <p:sldId id="257" r:id="rId7"/>
    <p:sldId id="295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94" r:id="rId21"/>
    <p:sldId id="272" r:id="rId22"/>
    <p:sldId id="273" r:id="rId23"/>
  </p:sldIdLst>
  <p:sldSz cx="12187238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81946" autoAdjust="0"/>
  </p:normalViewPr>
  <p:slideViewPr>
    <p:cSldViewPr snapToGrid="0">
      <p:cViewPr varScale="1">
        <p:scale>
          <a:sx n="100" d="100"/>
          <a:sy n="100" d="100"/>
        </p:scale>
        <p:origin x="10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7000" y="812520"/>
            <a:ext cx="5345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7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27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27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27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45A1861D-915B-4062-BE36-F1AFF68B0A08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</p:spPr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tIns="49680" rIns="99000" bIns="49680"/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Robin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Idee park, wissenschaftliche Frage</a:t>
            </a:r>
          </a:p>
        </p:txBody>
      </p:sp>
      <p:sp>
        <p:nvSpPr>
          <p:cNvPr id="538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110CD99B-A354-4F5B-914C-DF6747889272}" type="slidenum">
              <a:rPr lang="de-DE" sz="1300" b="0" strike="noStrike" spc="-1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</p:spPr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tIns="49680" rIns="99000" bIns="49680"/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Erkenntnisse Directway system überprüfen mit ausgebildeter park….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Starting field schon ausgebildete wege, nur leute ersichtlich wenn leute neben weg laufen…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Weil park eher einem direct way system entspricht folgen sind mit parameter für ein minimal way-system grosse abweichungen erkennbar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More depanding on sigma than on other factors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As can be read in the paper the model evaluates direct or minimal way systems depending on the parameter. Model works like in paper shown.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1" strike="noStrike" spc="-1">
                <a:latin typeface="Arial"/>
              </a:rPr>
              <a:t>The results imply that the model represents reasonably the reality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568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311BC0EE-326A-40D0-AE44-F5ABF5C726FB}" type="slidenum">
              <a:rPr lang="de-DE" sz="1300" b="0" strike="noStrike" spc="-1">
                <a:solidFill>
                  <a:srgbClr val="000000"/>
                </a:solidFill>
                <a:latin typeface="Arial"/>
                <a:ea typeface="+mn-ea"/>
              </a:rPr>
              <a:t>10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</p:spPr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tIns="49680" rIns="99000" bIns="49680"/>
          <a:lstStyle/>
          <a:p>
            <a:pPr marL="216000" indent="-216000">
              <a:lnSpc>
                <a:spcPct val="100000"/>
              </a:lnSpc>
            </a:pPr>
            <a:r>
              <a:rPr lang="de-DE" sz="2000" b="1" strike="noStrike" spc="-1">
                <a:latin typeface="Arial"/>
              </a:rPr>
              <a:t>Robin</a:t>
            </a:r>
            <a:endParaRPr lang="de-DE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1" strike="noStrike" spc="-1">
                <a:latin typeface="Arial"/>
              </a:rPr>
              <a:t>Übergangssatz Lukas: The results imply that the model represents reasonably the reality</a:t>
            </a:r>
            <a:endParaRPr lang="de-DE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Realitätsvergleich Boundary condition okay</a:t>
            </a:r>
          </a:p>
        </p:txBody>
      </p:sp>
      <p:sp>
        <p:nvSpPr>
          <p:cNvPr id="571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CCB2387E-46FF-4687-A93A-945A9D9F83A2}" type="slidenum">
              <a:rPr lang="de-DE" sz="1300" b="0" strike="noStrike" spc="-1">
                <a:solidFill>
                  <a:srgbClr val="000000"/>
                </a:solidFill>
                <a:latin typeface="Arial"/>
                <a:ea typeface="+mn-ea"/>
              </a:rPr>
              <a:t>11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</p:spPr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tIns="49680" rIns="99000" bIns="49680"/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Robin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More depanding on sigma than on other factors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As can be read in the paper the model evaluates direct or minimal way systems depending on the parameter. Model works like in paper shown.</a:t>
            </a:r>
          </a:p>
        </p:txBody>
      </p:sp>
      <p:sp>
        <p:nvSpPr>
          <p:cNvPr id="574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01F4C367-AB22-49ED-8A6D-C08BA2D5ECAB}" type="slidenum">
              <a:rPr lang="de-DE" sz="1300" b="0" strike="noStrike" spc="-1">
                <a:solidFill>
                  <a:srgbClr val="000000"/>
                </a:solidFill>
                <a:latin typeface="Arial"/>
                <a:ea typeface="+mn-ea"/>
              </a:rPr>
              <a:t>12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</p:spPr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577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56A8E408-202D-43C7-A49C-322DC5F37C7E}" type="slidenum">
              <a:rPr lang="de-DE" sz="1300" b="0" strike="noStrike" spc="-1">
                <a:solidFill>
                  <a:srgbClr val="000000"/>
                </a:solidFill>
                <a:latin typeface="Arial"/>
                <a:ea typeface="+mn-ea"/>
              </a:rPr>
              <a:t>13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120" y="768240"/>
            <a:ext cx="6816240" cy="3836520"/>
          </a:xfrm>
          <a:prstGeom prst="rect">
            <a:avLst/>
          </a:prstGeom>
        </p:spPr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580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940BCA31-E02F-49B3-BD08-B04948DF512E}" type="slidenum">
              <a:rPr lang="de-DE" sz="1300" b="0" strike="noStrike" spc="-1">
                <a:solidFill>
                  <a:srgbClr val="000000"/>
                </a:solidFill>
                <a:latin typeface="Arial"/>
                <a:ea typeface="+mn-ea"/>
              </a:rPr>
              <a:t>14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</p:spPr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tIns="49680" rIns="99000" bIns="49680"/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More depanding on sigma than on other factors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As can be read in the paper the model evaluates direct or minimal way systems depending on the parameter. Model works like in paper shown.</a:t>
            </a:r>
          </a:p>
        </p:txBody>
      </p:sp>
      <p:sp>
        <p:nvSpPr>
          <p:cNvPr id="583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1A7B1CC2-65F9-4E3C-96C3-64488E3B934F}" type="slidenum">
              <a:rPr lang="de-DE" sz="1300" b="0" strike="noStrike" spc="-1">
                <a:solidFill>
                  <a:srgbClr val="000000"/>
                </a:solidFill>
                <a:latin typeface="Arial"/>
                <a:ea typeface="+mn-ea"/>
              </a:rPr>
              <a:t>15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3954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</p:spPr>
      </p:sp>
      <p:sp>
        <p:nvSpPr>
          <p:cNvPr id="585" name="PlaceHolder 2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tIns="49680" rIns="99000" bIns="49680"/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More depanding on sigma than on other factors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As can be read in the paper the model evaluates direct or minimal way systems depending on the parameter. Model works like in paper shown.</a:t>
            </a:r>
          </a:p>
        </p:txBody>
      </p:sp>
      <p:sp>
        <p:nvSpPr>
          <p:cNvPr id="586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44132104-34F0-46D5-9A83-25524A1388FC}" type="slidenum">
              <a:rPr lang="de-DE" sz="1300" b="0" strike="noStrike" spc="-1">
                <a:solidFill>
                  <a:srgbClr val="000000"/>
                </a:solidFill>
                <a:latin typeface="Arial"/>
                <a:ea typeface="+mn-ea"/>
              </a:rPr>
              <a:t>17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</p:spPr>
      </p:sp>
      <p:sp>
        <p:nvSpPr>
          <p:cNvPr id="588" name="PlaceHolder 2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tIns="49680" rIns="99000" bIns="49680"/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More depanding on sigma than on other factors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As can be read in the paper the model evaluates direct or minimal way systems depending on the parameter. Model works like in paper shown.</a:t>
            </a:r>
          </a:p>
        </p:txBody>
      </p:sp>
      <p:sp>
        <p:nvSpPr>
          <p:cNvPr id="589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C5CE8A3B-7A68-4489-A33E-1AB9A7BE7366}" type="slidenum">
              <a:rPr lang="de-DE" sz="1300" b="0" strike="noStrike" spc="-1">
                <a:solidFill>
                  <a:srgbClr val="000000"/>
                </a:solidFill>
                <a:latin typeface="Arial"/>
                <a:ea typeface="+mn-ea"/>
              </a:rPr>
              <a:t>18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</p:spPr>
      </p:sp>
      <p:sp>
        <p:nvSpPr>
          <p:cNvPr id="540" name="PlaceHolder 2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tIns="49680" rIns="99000" bIns="49680"/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Verknüpfung realität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Paper erklärt menschen gemachte trails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Ersten schritt reproduced model form paper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Zweiter Schritt realistische park umgebung implementiert und parameter von model probiert rekonstruieren. Realitätsnahe parameter finden.</a:t>
            </a:r>
          </a:p>
        </p:txBody>
      </p:sp>
      <p:sp>
        <p:nvSpPr>
          <p:cNvPr id="541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E9C2EB94-3409-4D22-A53F-228DD35FAE15}" type="slidenum">
              <a:rPr lang="de-DE" sz="1300" b="0" strike="noStrike" spc="-1">
                <a:solidFill>
                  <a:srgbClr val="000000"/>
                </a:solidFill>
                <a:latin typeface="Arial"/>
                <a:ea typeface="+mn-ea"/>
              </a:rPr>
              <a:t>2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 </a:t>
            </a:r>
            <a:r>
              <a:rPr lang="de-CH" dirty="0" err="1"/>
              <a:t>empty</a:t>
            </a:r>
            <a:r>
              <a:rPr lang="de-CH" dirty="0"/>
              <a:t> </a:t>
            </a:r>
            <a:r>
              <a:rPr lang="de-CH" dirty="0" err="1"/>
              <a:t>field</a:t>
            </a:r>
            <a:r>
              <a:rPr lang="de-CH" dirty="0"/>
              <a:t> </a:t>
            </a:r>
            <a:r>
              <a:rPr lang="de-CH" dirty="0" err="1"/>
              <a:t>consists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dark</a:t>
            </a:r>
            <a:r>
              <a:rPr lang="de-CH" dirty="0"/>
              <a:t> </a:t>
            </a:r>
            <a:r>
              <a:rPr lang="de-CH" dirty="0" err="1"/>
              <a:t>pixels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.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generate</a:t>
            </a:r>
            <a:r>
              <a:rPr lang="de-CH" dirty="0"/>
              <a:t> </a:t>
            </a:r>
            <a:r>
              <a:rPr lang="de-CH" dirty="0" err="1"/>
              <a:t>paths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modify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field</a:t>
            </a:r>
            <a:r>
              <a:rPr lang="de-CH" dirty="0"/>
              <a:t>. </a:t>
            </a:r>
          </a:p>
          <a:p>
            <a:r>
              <a:rPr lang="de-CH" dirty="0"/>
              <a:t>The </a:t>
            </a:r>
            <a:r>
              <a:rPr lang="de-CH" dirty="0" err="1"/>
              <a:t>ground</a:t>
            </a:r>
            <a:r>
              <a:rPr lang="de-CH" dirty="0"/>
              <a:t> </a:t>
            </a:r>
            <a:r>
              <a:rPr lang="de-CH" dirty="0" err="1"/>
              <a:t>gan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regenerated</a:t>
            </a:r>
            <a:r>
              <a:rPr lang="de-CH" dirty="0"/>
              <a:t> (</a:t>
            </a: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grass</a:t>
            </a:r>
            <a:r>
              <a:rPr lang="de-CH" dirty="0"/>
              <a:t> </a:t>
            </a:r>
            <a:r>
              <a:rPr lang="de-CH" dirty="0" err="1"/>
              <a:t>regrows</a:t>
            </a:r>
            <a:r>
              <a:rPr lang="de-CH" dirty="0"/>
              <a:t>)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destructed</a:t>
            </a:r>
            <a:r>
              <a:rPr lang="de-CH" dirty="0"/>
              <a:t>, </a:t>
            </a:r>
            <a:r>
              <a:rPr lang="de-CH" dirty="0" err="1"/>
              <a:t>when</a:t>
            </a:r>
            <a:r>
              <a:rPr lang="de-CH" dirty="0"/>
              <a:t> a </a:t>
            </a:r>
            <a:r>
              <a:rPr lang="de-CH" dirty="0" err="1"/>
              <a:t>pedestrian</a:t>
            </a:r>
            <a:r>
              <a:rPr lang="de-CH" dirty="0"/>
              <a:t> </a:t>
            </a:r>
            <a:r>
              <a:rPr lang="de-CH" dirty="0" err="1"/>
              <a:t>steps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grass</a:t>
            </a:r>
            <a:r>
              <a:rPr lang="de-CH" dirty="0"/>
              <a:t>. </a:t>
            </a:r>
          </a:p>
          <a:p>
            <a:r>
              <a:rPr lang="de-CH" dirty="0"/>
              <a:t>This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done</a:t>
            </a:r>
            <a:r>
              <a:rPr lang="de-CH" dirty="0"/>
              <a:t> </a:t>
            </a:r>
            <a:r>
              <a:rPr lang="de-CH" dirty="0" err="1"/>
              <a:t>iteratively</a:t>
            </a:r>
            <a:r>
              <a:rPr lang="de-CH" dirty="0"/>
              <a:t>. After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pedestrian</a:t>
            </a:r>
            <a:r>
              <a:rPr lang="de-CH" dirty="0"/>
              <a:t> </a:t>
            </a:r>
            <a:r>
              <a:rPr lang="de-CH" dirty="0" err="1"/>
              <a:t>arrives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pixel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whole</a:t>
            </a:r>
            <a:r>
              <a:rPr lang="de-CH" dirty="0"/>
              <a:t> </a:t>
            </a:r>
            <a:r>
              <a:rPr lang="de-CH" dirty="0" err="1"/>
              <a:t>field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regenerated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pixel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«</a:t>
            </a:r>
            <a:r>
              <a:rPr lang="de-CH" dirty="0" err="1"/>
              <a:t>destroyed</a:t>
            </a:r>
            <a:r>
              <a:rPr lang="de-CH" dirty="0"/>
              <a:t>». 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C0C35-A9A2-4EFD-9BAF-1E52E29E03D1}" type="slidenum">
              <a:rPr kumimoji="0" lang="de-CH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CH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8234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</p:spPr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tIns="49680" rIns="99000" bIns="49680"/>
          <a:lstStyle/>
          <a:p>
            <a:r>
              <a:rPr lang="de-DE" sz="2000" b="0" strike="noStrike" spc="-1" dirty="0">
                <a:latin typeface="Arial"/>
              </a:rPr>
              <a:t>The </a:t>
            </a:r>
            <a:r>
              <a:rPr lang="de-DE" sz="2000" b="0" strike="noStrike" spc="-1" dirty="0" err="1">
                <a:latin typeface="Arial"/>
              </a:rPr>
              <a:t>pedestrian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choses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his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walking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direction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from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two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inputs</a:t>
            </a:r>
            <a:r>
              <a:rPr lang="de-DE" sz="2000" b="0" strike="noStrike" spc="-1" dirty="0">
                <a:latin typeface="Arial"/>
              </a:rPr>
              <a:t>: The </a:t>
            </a:r>
            <a:r>
              <a:rPr lang="de-DE" sz="2000" b="0" strike="noStrike" spc="-1" dirty="0" err="1">
                <a:latin typeface="Arial"/>
              </a:rPr>
              <a:t>attraction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of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trails</a:t>
            </a:r>
            <a:r>
              <a:rPr lang="de-DE" sz="2000" b="0" strike="noStrike" spc="-1" dirty="0">
                <a:latin typeface="Arial"/>
              </a:rPr>
              <a:t> (</a:t>
            </a:r>
            <a:r>
              <a:rPr lang="de-DE" sz="2000" b="0" strike="noStrike" spc="-1" dirty="0" err="1">
                <a:latin typeface="Arial"/>
              </a:rPr>
              <a:t>you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can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see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one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trail</a:t>
            </a:r>
            <a:r>
              <a:rPr lang="de-DE" sz="2000" b="0" strike="noStrike" spc="-1" dirty="0">
                <a:latin typeface="Arial"/>
              </a:rPr>
              <a:t> in </a:t>
            </a:r>
            <a:r>
              <a:rPr lang="de-DE" sz="2000" b="0" strike="noStrike" spc="-1" dirty="0" err="1">
                <a:latin typeface="Arial"/>
              </a:rPr>
              <a:t>the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bottom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picture</a:t>
            </a:r>
            <a:r>
              <a:rPr lang="de-DE" sz="2000" b="0" strike="noStrike" spc="-1" dirty="0">
                <a:latin typeface="Arial"/>
              </a:rPr>
              <a:t> in </a:t>
            </a:r>
            <a:r>
              <a:rPr lang="de-DE" sz="2000" b="0" strike="noStrike" spc="-1" dirty="0" err="1">
                <a:latin typeface="Arial"/>
              </a:rPr>
              <a:t>yellow</a:t>
            </a:r>
            <a:r>
              <a:rPr lang="de-DE" sz="2000" b="0" strike="noStrike" spc="-1" dirty="0">
                <a:latin typeface="Arial"/>
              </a:rPr>
              <a:t>) </a:t>
            </a:r>
            <a:r>
              <a:rPr lang="de-DE" sz="2000" b="0" strike="noStrike" spc="-1" dirty="0" err="1">
                <a:latin typeface="Arial"/>
              </a:rPr>
              <a:t>and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the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attraction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of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the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destination</a:t>
            </a:r>
            <a:r>
              <a:rPr lang="de-DE" sz="2000" b="0" strike="noStrike" spc="-1" dirty="0">
                <a:latin typeface="Arial"/>
              </a:rPr>
              <a:t> he </a:t>
            </a:r>
            <a:r>
              <a:rPr lang="de-DE" sz="2000" b="0" strike="noStrike" spc="-1" dirty="0" err="1">
                <a:latin typeface="Arial"/>
              </a:rPr>
              <a:t>wants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to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reach</a:t>
            </a:r>
            <a:r>
              <a:rPr lang="de-DE" sz="2000" b="0" strike="noStrike" spc="-1" dirty="0">
                <a:latin typeface="Arial"/>
              </a:rPr>
              <a:t>.</a:t>
            </a:r>
          </a:p>
        </p:txBody>
      </p:sp>
      <p:sp>
        <p:nvSpPr>
          <p:cNvPr id="550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C018112D-2618-418B-8647-A664F74075D7}" type="slidenum">
              <a:rPr lang="de-DE" sz="1300" b="0" strike="noStrike" spc="-1">
                <a:latin typeface="Arial"/>
              </a:rPr>
              <a:t>4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</p:spPr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tIns="49680" rIns="99000" bIns="49680"/>
          <a:lstStyle/>
          <a:p>
            <a:r>
              <a:rPr lang="de-DE" sz="2000" b="0" strike="noStrike" spc="-1" dirty="0">
                <a:latin typeface="Arial"/>
              </a:rPr>
              <a:t>The </a:t>
            </a:r>
            <a:r>
              <a:rPr lang="de-DE" sz="2000" b="0" strike="noStrike" spc="-1" dirty="0" err="1">
                <a:latin typeface="Arial"/>
              </a:rPr>
              <a:t>resulting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direction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is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calculated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from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the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normalized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attractions</a:t>
            </a:r>
            <a:r>
              <a:rPr lang="de-DE" sz="2000" b="0" strike="noStrike" spc="-1" dirty="0">
                <a:latin typeface="Arial"/>
              </a:rPr>
              <a:t>. The </a:t>
            </a:r>
            <a:r>
              <a:rPr lang="de-DE" sz="2000" b="0" strike="noStrike" spc="-1" dirty="0" err="1">
                <a:latin typeface="Arial"/>
              </a:rPr>
              <a:t>formula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is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complemented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with</a:t>
            </a:r>
            <a:r>
              <a:rPr lang="de-DE" sz="2000" b="0" strike="noStrike" spc="-1" dirty="0">
                <a:latin typeface="Arial"/>
              </a:rPr>
              <a:t> a </a:t>
            </a:r>
            <a:r>
              <a:rPr lang="de-DE" sz="2000" b="0" strike="noStrike" spc="-1" dirty="0" err="1">
                <a:latin typeface="Arial"/>
              </a:rPr>
              <a:t>factor</a:t>
            </a:r>
            <a:r>
              <a:rPr lang="de-DE" sz="2000" b="0" strike="noStrike" spc="-1" dirty="0">
                <a:latin typeface="Arial"/>
              </a:rPr>
              <a:t> 1.5 on </a:t>
            </a:r>
            <a:r>
              <a:rPr lang="de-DE" sz="2000" b="0" strike="noStrike" spc="-1" dirty="0" err="1">
                <a:latin typeface="Arial"/>
              </a:rPr>
              <a:t>the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attraction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of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trails</a:t>
            </a:r>
            <a:r>
              <a:rPr lang="de-DE" sz="2000" b="0" strike="noStrike" spc="-1" dirty="0">
                <a:latin typeface="Arial"/>
              </a:rPr>
              <a:t>. </a:t>
            </a:r>
          </a:p>
          <a:p>
            <a:r>
              <a:rPr lang="de-DE" sz="2000" b="0" strike="noStrike" spc="-1" dirty="0" err="1">
                <a:latin typeface="Arial"/>
              </a:rPr>
              <a:t>Then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the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position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of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the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pedestrian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is</a:t>
            </a:r>
            <a:r>
              <a:rPr lang="de-DE" sz="2000" b="0" strike="noStrike" spc="-1" dirty="0">
                <a:latin typeface="Arial"/>
              </a:rPr>
              <a:t> </a:t>
            </a:r>
            <a:r>
              <a:rPr lang="de-DE" sz="2000" b="0" strike="noStrike" spc="-1" dirty="0" err="1">
                <a:latin typeface="Arial"/>
              </a:rPr>
              <a:t>updated</a:t>
            </a:r>
            <a:r>
              <a:rPr lang="de-DE" sz="2000" b="0" strike="noStrike" spc="-1" dirty="0">
                <a:latin typeface="Arial"/>
              </a:rPr>
              <a:t>. </a:t>
            </a:r>
          </a:p>
        </p:txBody>
      </p:sp>
      <p:sp>
        <p:nvSpPr>
          <p:cNvPr id="553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DBD03792-48A7-44BF-B813-4E117A9A5FFC}" type="slidenum">
              <a:rPr lang="de-DE" sz="1300" b="0" strike="noStrike" spc="-1">
                <a:latin typeface="Arial"/>
              </a:rPr>
              <a:t>5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</p:spPr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tIns="49680" rIns="99000" bIns="49680"/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Erklären Minimal and direct Way System abhängig von sigma. </a:t>
            </a:r>
          </a:p>
        </p:txBody>
      </p:sp>
      <p:sp>
        <p:nvSpPr>
          <p:cNvPr id="556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78FF6BA3-D2CD-4EEA-9855-700302A69107}" type="slidenum">
              <a:rPr lang="de-DE" sz="1300" b="0" strike="noStrike" spc="-1">
                <a:solidFill>
                  <a:srgbClr val="000000"/>
                </a:solidFill>
                <a:latin typeface="Arial"/>
                <a:ea typeface="+mn-ea"/>
              </a:rPr>
              <a:t>6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</p:spPr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tIns="49680" rIns="99000" bIns="49680"/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Lukas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</p:txBody>
      </p:sp>
      <p:sp>
        <p:nvSpPr>
          <p:cNvPr id="559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3417C8F2-716F-4E05-BE3C-F8BCFF28CA8C}" type="slidenum">
              <a:rPr lang="de-DE" sz="1300" b="0" strike="noStrike" spc="-1">
                <a:solidFill>
                  <a:srgbClr val="000000"/>
                </a:solidFill>
                <a:latin typeface="Arial"/>
                <a:ea typeface="+mn-ea"/>
              </a:rPr>
              <a:t>7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</p:spPr>
      </p: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tIns="49680" rIns="99000" bIns="49680"/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More depanding on sigma than on other factors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As can be read in the paper the model evaluates direct or minimal way systems depending on the parameter. Model works like in paper shown.</a:t>
            </a:r>
          </a:p>
        </p:txBody>
      </p:sp>
      <p:sp>
        <p:nvSpPr>
          <p:cNvPr id="562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1EBA3C7C-319D-4F48-BC37-6590003F965B}" type="slidenum">
              <a:rPr lang="de-DE" sz="1300" b="0" strike="noStrike" spc="-1">
                <a:solidFill>
                  <a:srgbClr val="000000"/>
                </a:solidFill>
                <a:latin typeface="Arial"/>
                <a:ea typeface="+mn-ea"/>
              </a:rPr>
              <a:t>8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</p:spPr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tIns="49680" rIns="99000" bIns="49680"/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Park entspricht eher einem direct way system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3er schön rechter ecken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6er eher linke obere seite realitäts näher ausgebildet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12er total andere charakteristik 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Wert von 3 entspricht am ehstem Park</a:t>
            </a:r>
          </a:p>
        </p:txBody>
      </p:sp>
      <p:sp>
        <p:nvSpPr>
          <p:cNvPr id="565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F3AB758F-6479-4A19-B3A0-1B2CC59D0FFD}" type="slidenum">
              <a:rPr lang="de-DE" sz="1300" b="0" strike="noStrike" spc="-1">
                <a:solidFill>
                  <a:srgbClr val="000000"/>
                </a:solidFill>
                <a:latin typeface="Arial"/>
                <a:ea typeface="+mn-ea"/>
              </a:rPr>
              <a:t>9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115376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324000" y="4223160"/>
            <a:ext cx="115376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5920" y="202392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5920" y="422316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body"/>
          </p:nvPr>
        </p:nvSpPr>
        <p:spPr>
          <a:xfrm>
            <a:off x="324000" y="422316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37148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224960" y="2023920"/>
            <a:ext cx="37148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8125920" y="2023920"/>
            <a:ext cx="37148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body"/>
          </p:nvPr>
        </p:nvSpPr>
        <p:spPr>
          <a:xfrm>
            <a:off x="8125920" y="4223160"/>
            <a:ext cx="37148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 type="body"/>
          </p:nvPr>
        </p:nvSpPr>
        <p:spPr>
          <a:xfrm>
            <a:off x="4224960" y="4223160"/>
            <a:ext cx="37148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7"/>
          <p:cNvSpPr>
            <a:spLocks noGrp="1"/>
          </p:cNvSpPr>
          <p:nvPr>
            <p:ph type="body"/>
          </p:nvPr>
        </p:nvSpPr>
        <p:spPr>
          <a:xfrm>
            <a:off x="324000" y="4223160"/>
            <a:ext cx="37148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324000" y="2023920"/>
            <a:ext cx="11537640" cy="4209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11537640" cy="4209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5630040" cy="4209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5920" y="2023920"/>
            <a:ext cx="5630040" cy="4209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324000" y="620640"/>
            <a:ext cx="11537640" cy="4505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324000" y="422316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5920" y="2023920"/>
            <a:ext cx="5630040" cy="4209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ubTitle"/>
          </p:nvPr>
        </p:nvSpPr>
        <p:spPr>
          <a:xfrm>
            <a:off x="324000" y="2023920"/>
            <a:ext cx="11537640" cy="4209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5630040" cy="4209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5920" y="202392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235920" y="422316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5920" y="202392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324000" y="4223160"/>
            <a:ext cx="115376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115376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24000" y="4223160"/>
            <a:ext cx="115376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5920" y="202392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235920" y="422316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324000" y="422316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37148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224960" y="2023920"/>
            <a:ext cx="37148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8125920" y="2023920"/>
            <a:ext cx="37148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8125920" y="4223160"/>
            <a:ext cx="37148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4224960" y="4223160"/>
            <a:ext cx="37148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324000" y="4223160"/>
            <a:ext cx="37148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324000" y="2023920"/>
            <a:ext cx="11537640" cy="4209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11537640" cy="4209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5630040" cy="4209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5920" y="2023920"/>
            <a:ext cx="5630040" cy="4209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11537640" cy="4209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324000" y="620640"/>
            <a:ext cx="11537640" cy="4505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324000" y="422316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235920" y="2023920"/>
            <a:ext cx="5630040" cy="4209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5630040" cy="4209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5920" y="202392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5920" y="422316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5920" y="202392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324000" y="4223160"/>
            <a:ext cx="115376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115376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324000" y="4223160"/>
            <a:ext cx="115376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5920" y="202392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235920" y="422316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324000" y="422316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37148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224960" y="2023920"/>
            <a:ext cx="37148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125920" y="2023920"/>
            <a:ext cx="37148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8125920" y="4223160"/>
            <a:ext cx="37148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224960" y="4223160"/>
            <a:ext cx="37148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324000" y="4223160"/>
            <a:ext cx="37148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69916958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subTitle"/>
          </p:nvPr>
        </p:nvSpPr>
        <p:spPr>
          <a:xfrm>
            <a:off x="324000" y="2023920"/>
            <a:ext cx="11537640" cy="4209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5630040" cy="4209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5920" y="2023920"/>
            <a:ext cx="5630040" cy="4209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11537640" cy="4209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5630040" cy="4209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6235920" y="2023920"/>
            <a:ext cx="5630040" cy="4209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ubTitle"/>
          </p:nvPr>
        </p:nvSpPr>
        <p:spPr>
          <a:xfrm>
            <a:off x="324000" y="620640"/>
            <a:ext cx="11537640" cy="4505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324000" y="422316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6235920" y="2023920"/>
            <a:ext cx="5630040" cy="4209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5630040" cy="4209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6235920" y="202392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6235920" y="422316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6235920" y="202392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324000" y="4223160"/>
            <a:ext cx="115376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115376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324000" y="4223160"/>
            <a:ext cx="115376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235920" y="202392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6235920" y="422316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 type="body"/>
          </p:nvPr>
        </p:nvSpPr>
        <p:spPr>
          <a:xfrm>
            <a:off x="324000" y="422316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37148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224960" y="2023920"/>
            <a:ext cx="37148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8125920" y="2023920"/>
            <a:ext cx="37148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5"/>
          <p:cNvSpPr>
            <a:spLocks noGrp="1"/>
          </p:cNvSpPr>
          <p:nvPr>
            <p:ph type="body"/>
          </p:nvPr>
        </p:nvSpPr>
        <p:spPr>
          <a:xfrm>
            <a:off x="8125920" y="4223160"/>
            <a:ext cx="37148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6"/>
          <p:cNvSpPr>
            <a:spLocks noGrp="1"/>
          </p:cNvSpPr>
          <p:nvPr>
            <p:ph type="body"/>
          </p:nvPr>
        </p:nvSpPr>
        <p:spPr>
          <a:xfrm>
            <a:off x="4224960" y="4223160"/>
            <a:ext cx="37148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7"/>
          <p:cNvSpPr>
            <a:spLocks noGrp="1"/>
          </p:cNvSpPr>
          <p:nvPr>
            <p:ph type="body"/>
          </p:nvPr>
        </p:nvSpPr>
        <p:spPr>
          <a:xfrm>
            <a:off x="324000" y="4223160"/>
            <a:ext cx="37148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1.12.2014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First name Surname (edit via “Insert” &gt; “Header &amp; Footer”)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054332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First name Surname (edit via “Insert” &gt; “Header &amp; Footer”)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5586054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First name Surname (edit via “Insert” &gt; “Header &amp; Footer”)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167688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4388601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First name Surname (edit via “Insert” &gt; “Header &amp; Footer”)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7800812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First name Surname (edit via “Insert” &gt; “Header &amp; Footer”)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22457227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First name Surname (edit via “Insert” &gt; “Header &amp; Footer”)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441933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First name Surname (edit via “Insert” &gt; “Header &amp; Footer”)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63109107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First name Surname (edit via “Insert” &gt; “Header &amp; Footer”)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5993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subTitle"/>
          </p:nvPr>
        </p:nvSpPr>
        <p:spPr>
          <a:xfrm>
            <a:off x="324000" y="620640"/>
            <a:ext cx="11537640" cy="4505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4000" y="422316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235920" y="2023920"/>
            <a:ext cx="5630040" cy="4209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5630040" cy="4209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35920" y="202392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235920" y="422316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5920" y="2023920"/>
            <a:ext cx="56300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324000" y="4223160"/>
            <a:ext cx="11537640" cy="200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1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4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1"/>
          <p:cNvGrpSpPr/>
          <p:nvPr/>
        </p:nvGrpSpPr>
        <p:grpSpPr>
          <a:xfrm>
            <a:off x="-377640" y="-384840"/>
            <a:ext cx="12418560" cy="7159680"/>
            <a:chOff x="-377640" y="-384840"/>
            <a:chExt cx="12418560" cy="7159680"/>
          </a:xfrm>
        </p:grpSpPr>
        <p:sp>
          <p:nvSpPr>
            <p:cNvPr id="28" name="Line 2"/>
            <p:cNvSpPr/>
            <p:nvPr/>
          </p:nvSpPr>
          <p:spPr>
            <a:xfrm flipH="1">
              <a:off x="32148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" name="Line 3"/>
            <p:cNvSpPr/>
            <p:nvPr/>
          </p:nvSpPr>
          <p:spPr>
            <a:xfrm flipH="1">
              <a:off x="1185876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" name="Line 4"/>
            <p:cNvSpPr/>
            <p:nvPr/>
          </p:nvSpPr>
          <p:spPr>
            <a:xfrm>
              <a:off x="-377640" y="3426840"/>
              <a:ext cx="26244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4" name="Line 5"/>
            <p:cNvSpPr/>
            <p:nvPr/>
          </p:nvSpPr>
          <p:spPr>
            <a:xfrm>
              <a:off x="-377640" y="762480"/>
              <a:ext cx="262800" cy="144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5" name="Line 6"/>
            <p:cNvSpPr/>
            <p:nvPr/>
          </p:nvSpPr>
          <p:spPr>
            <a:xfrm>
              <a:off x="-377640" y="6304680"/>
              <a:ext cx="26280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6" name="Line 7"/>
            <p:cNvSpPr/>
            <p:nvPr/>
          </p:nvSpPr>
          <p:spPr>
            <a:xfrm>
              <a:off x="-377640" y="6237000"/>
              <a:ext cx="26280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7" name="Line 8"/>
            <p:cNvSpPr/>
            <p:nvPr/>
          </p:nvSpPr>
          <p:spPr>
            <a:xfrm>
              <a:off x="-377640" y="6774480"/>
              <a:ext cx="26280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8" name="Line 9"/>
            <p:cNvSpPr/>
            <p:nvPr/>
          </p:nvSpPr>
          <p:spPr>
            <a:xfrm flipH="1">
              <a:off x="609408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9" name="Line 10"/>
            <p:cNvSpPr/>
            <p:nvPr/>
          </p:nvSpPr>
          <p:spPr>
            <a:xfrm>
              <a:off x="-377640" y="619200"/>
              <a:ext cx="262800" cy="144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10" name="Line 11"/>
            <p:cNvSpPr/>
            <p:nvPr/>
          </p:nvSpPr>
          <p:spPr>
            <a:xfrm>
              <a:off x="-377640" y="2020320"/>
              <a:ext cx="26244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11" name="Line 12"/>
            <p:cNvSpPr/>
            <p:nvPr/>
          </p:nvSpPr>
          <p:spPr>
            <a:xfrm>
              <a:off x="-377640" y="4831200"/>
              <a:ext cx="26280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12" name="Line 13"/>
            <p:cNvSpPr/>
            <p:nvPr/>
          </p:nvSpPr>
          <p:spPr>
            <a:xfrm flipH="1">
              <a:off x="141840" y="-384840"/>
              <a:ext cx="72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3" name="Line 14"/>
            <p:cNvSpPr/>
            <p:nvPr/>
          </p:nvSpPr>
          <p:spPr>
            <a:xfrm flipH="1">
              <a:off x="1203984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grpSp>
        <p:nvGrpSpPr>
          <p:cNvPr id="14" name="Group 15"/>
          <p:cNvGrpSpPr/>
          <p:nvPr/>
        </p:nvGrpSpPr>
        <p:grpSpPr>
          <a:xfrm>
            <a:off x="144360" y="152280"/>
            <a:ext cx="11897640" cy="612360"/>
            <a:chOff x="144360" y="152280"/>
            <a:chExt cx="11897640" cy="612360"/>
          </a:xfrm>
        </p:grpSpPr>
        <p:sp>
          <p:nvSpPr>
            <p:cNvPr id="15" name="CustomShape 16"/>
            <p:cNvSpPr/>
            <p:nvPr/>
          </p:nvSpPr>
          <p:spPr>
            <a:xfrm>
              <a:off x="144360" y="152280"/>
              <a:ext cx="11896200" cy="4712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44360" y="597600"/>
              <a:ext cx="186120" cy="167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855160" y="597600"/>
              <a:ext cx="186840" cy="167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" name="CustomShape 19"/>
          <p:cNvSpPr/>
          <p:nvPr/>
        </p:nvSpPr>
        <p:spPr>
          <a:xfrm>
            <a:off x="11536200" y="6300360"/>
            <a:ext cx="140760" cy="4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/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|</a:t>
            </a:r>
            <a:endParaRPr lang="de-DE" sz="800" b="0" strike="noStrike" spc="-1">
              <a:latin typeface="Arial"/>
            </a:endParaRPr>
          </a:p>
        </p:txBody>
      </p:sp>
      <p:sp>
        <p:nvSpPr>
          <p:cNvPr id="19" name="CustomShape 20"/>
          <p:cNvSpPr/>
          <p:nvPr/>
        </p:nvSpPr>
        <p:spPr>
          <a:xfrm>
            <a:off x="10779120" y="6300360"/>
            <a:ext cx="140760" cy="4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/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|</a:t>
            </a:r>
            <a:endParaRPr lang="de-DE" sz="800" b="0" strike="noStrike" spc="-1">
              <a:latin typeface="Arial"/>
            </a:endParaRPr>
          </a:p>
        </p:txBody>
      </p:sp>
      <p:sp>
        <p:nvSpPr>
          <p:cNvPr id="20" name="CustomShape 21"/>
          <p:cNvSpPr/>
          <p:nvPr/>
        </p:nvSpPr>
        <p:spPr>
          <a:xfrm>
            <a:off x="324000" y="6308640"/>
            <a:ext cx="5769360" cy="45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de-DE" sz="800" b="1" strike="noStrike" spc="-1">
                <a:solidFill>
                  <a:srgbClr val="000000"/>
                </a:solidFill>
                <a:latin typeface="Arial"/>
              </a:rPr>
              <a:t>Placeholder for organisational unit name / logo</a:t>
            </a:r>
            <a:br/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(edit in slide master via “View” &gt; “Slide Master”)</a:t>
            </a:r>
            <a:endParaRPr lang="de-DE" sz="800" b="0" strike="noStrike" spc="-1">
              <a:latin typeface="Arial"/>
            </a:endParaRPr>
          </a:p>
        </p:txBody>
      </p:sp>
      <p:pic>
        <p:nvPicPr>
          <p:cNvPr id="21" name="Bild 18"/>
          <p:cNvPicPr/>
          <p:nvPr/>
        </p:nvPicPr>
        <p:blipFill>
          <a:blip r:embed="rId14"/>
          <a:stretch/>
        </p:blipFill>
        <p:spPr>
          <a:xfrm>
            <a:off x="324000" y="306000"/>
            <a:ext cx="970560" cy="158040"/>
          </a:xfrm>
          <a:prstGeom prst="rect">
            <a:avLst/>
          </a:prstGeom>
          <a:ln>
            <a:noFill/>
          </a:ln>
        </p:spPr>
      </p:pic>
      <p:sp>
        <p:nvSpPr>
          <p:cNvPr id="22" name="PlaceHolder 22"/>
          <p:cNvSpPr>
            <a:spLocks noGrp="1"/>
          </p:cNvSpPr>
          <p:nvPr>
            <p:ph type="dt"/>
          </p:nvPr>
        </p:nvSpPr>
        <p:spPr>
          <a:xfrm>
            <a:off x="10916640" y="6308640"/>
            <a:ext cx="611640" cy="46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18.12.2018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23" name="PlaceHolder 23"/>
          <p:cNvSpPr>
            <a:spLocks noGrp="1"/>
          </p:cNvSpPr>
          <p:nvPr>
            <p:ph type="sldNum"/>
          </p:nvPr>
        </p:nvSpPr>
        <p:spPr>
          <a:xfrm>
            <a:off x="11624760" y="6308640"/>
            <a:ext cx="354960" cy="46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fld id="{3DD315C9-8247-49E8-91D6-B8329AB53980}" type="slidenum">
              <a:rPr lang="de-DE" sz="800" b="0" strike="noStrike" spc="-1">
                <a:solidFill>
                  <a:srgbClr val="000000"/>
                </a:solidFill>
                <a:latin typeface="Arial"/>
              </a:rPr>
              <a:t>‹Nr.›</a:t>
            </a:fld>
            <a:endParaRPr lang="de-DE" sz="800" b="0" strike="noStrike" spc="-1">
              <a:latin typeface="Times New Roman"/>
            </a:endParaRPr>
          </a:p>
        </p:txBody>
      </p:sp>
      <p:sp>
        <p:nvSpPr>
          <p:cNvPr id="24" name="PlaceHolder 24"/>
          <p:cNvSpPr>
            <a:spLocks noGrp="1"/>
          </p:cNvSpPr>
          <p:nvPr>
            <p:ph type="title"/>
          </p:nvPr>
        </p:nvSpPr>
        <p:spPr>
          <a:xfrm>
            <a:off x="324000" y="3429000"/>
            <a:ext cx="11537640" cy="1151640"/>
          </a:xfrm>
          <a:prstGeom prst="rect">
            <a:avLst/>
          </a:prstGeom>
        </p:spPr>
        <p:txBody>
          <a:bodyPr lIns="144000" tIns="72000" rIns="144000" bIns="0"/>
          <a:lstStyle/>
          <a:p>
            <a:pPr>
              <a:lnSpc>
                <a:spcPct val="100000"/>
              </a:lnSpc>
            </a:pPr>
            <a:r>
              <a:rPr lang="de-DE" sz="3200" b="1" strike="noStrike" spc="-1">
                <a:solidFill>
                  <a:srgbClr val="FFFFFF"/>
                </a:solidFill>
                <a:latin typeface="Arial"/>
              </a:rPr>
              <a:t>Add title</a:t>
            </a:r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5"/>
          <p:cNvSpPr>
            <a:spLocks noGrp="1"/>
          </p:cNvSpPr>
          <p:nvPr>
            <p:ph type="ftr"/>
          </p:nvPr>
        </p:nvSpPr>
        <p:spPr>
          <a:xfrm>
            <a:off x="6094440" y="6308640"/>
            <a:ext cx="4631400" cy="459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Robin Stähli, Christoph Martin and Lukas Bircher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26" name="PlaceHolder 26"/>
          <p:cNvSpPr>
            <a:spLocks noGrp="1"/>
          </p:cNvSpPr>
          <p:nvPr>
            <p:ph type="body"/>
          </p:nvPr>
        </p:nvSpPr>
        <p:spPr>
          <a:xfrm>
            <a:off x="324000" y="619200"/>
            <a:ext cx="11537640" cy="28094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1"/>
          <p:cNvGrpSpPr/>
          <p:nvPr/>
        </p:nvGrpSpPr>
        <p:grpSpPr>
          <a:xfrm>
            <a:off x="-377640" y="-384840"/>
            <a:ext cx="12418560" cy="7159680"/>
            <a:chOff x="-377640" y="-384840"/>
            <a:chExt cx="12418560" cy="7159680"/>
          </a:xfrm>
        </p:grpSpPr>
        <p:sp>
          <p:nvSpPr>
            <p:cNvPr id="64" name="Line 2"/>
            <p:cNvSpPr/>
            <p:nvPr/>
          </p:nvSpPr>
          <p:spPr>
            <a:xfrm flipH="1">
              <a:off x="32148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5" name="Line 3"/>
            <p:cNvSpPr/>
            <p:nvPr/>
          </p:nvSpPr>
          <p:spPr>
            <a:xfrm flipH="1">
              <a:off x="1185876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6" name="Line 4"/>
            <p:cNvSpPr/>
            <p:nvPr/>
          </p:nvSpPr>
          <p:spPr>
            <a:xfrm>
              <a:off x="-377640" y="3426840"/>
              <a:ext cx="26244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67" name="Line 5"/>
            <p:cNvSpPr/>
            <p:nvPr/>
          </p:nvSpPr>
          <p:spPr>
            <a:xfrm>
              <a:off x="-377640" y="762480"/>
              <a:ext cx="262800" cy="144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68" name="Line 6"/>
            <p:cNvSpPr/>
            <p:nvPr/>
          </p:nvSpPr>
          <p:spPr>
            <a:xfrm>
              <a:off x="-377640" y="6304680"/>
              <a:ext cx="26280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69" name="Line 7"/>
            <p:cNvSpPr/>
            <p:nvPr/>
          </p:nvSpPr>
          <p:spPr>
            <a:xfrm>
              <a:off x="-377640" y="6237000"/>
              <a:ext cx="26280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70" name="Line 8"/>
            <p:cNvSpPr/>
            <p:nvPr/>
          </p:nvSpPr>
          <p:spPr>
            <a:xfrm>
              <a:off x="-377640" y="6774480"/>
              <a:ext cx="26280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71" name="Line 9"/>
            <p:cNvSpPr/>
            <p:nvPr/>
          </p:nvSpPr>
          <p:spPr>
            <a:xfrm flipH="1">
              <a:off x="609408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2" name="Line 10"/>
            <p:cNvSpPr/>
            <p:nvPr/>
          </p:nvSpPr>
          <p:spPr>
            <a:xfrm>
              <a:off x="-377640" y="619200"/>
              <a:ext cx="262800" cy="144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73" name="Line 11"/>
            <p:cNvSpPr/>
            <p:nvPr/>
          </p:nvSpPr>
          <p:spPr>
            <a:xfrm>
              <a:off x="-377640" y="2020320"/>
              <a:ext cx="26244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74" name="Line 12"/>
            <p:cNvSpPr/>
            <p:nvPr/>
          </p:nvSpPr>
          <p:spPr>
            <a:xfrm>
              <a:off x="-377640" y="4831200"/>
              <a:ext cx="26280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75" name="Line 13"/>
            <p:cNvSpPr/>
            <p:nvPr/>
          </p:nvSpPr>
          <p:spPr>
            <a:xfrm flipH="1">
              <a:off x="141840" y="-384840"/>
              <a:ext cx="72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6" name="Line 14"/>
            <p:cNvSpPr/>
            <p:nvPr/>
          </p:nvSpPr>
          <p:spPr>
            <a:xfrm flipH="1">
              <a:off x="1203984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grpSp>
        <p:nvGrpSpPr>
          <p:cNvPr id="77" name="Group 15"/>
          <p:cNvGrpSpPr/>
          <p:nvPr/>
        </p:nvGrpSpPr>
        <p:grpSpPr>
          <a:xfrm>
            <a:off x="144360" y="152280"/>
            <a:ext cx="11897640" cy="612360"/>
            <a:chOff x="144360" y="152280"/>
            <a:chExt cx="11897640" cy="612360"/>
          </a:xfrm>
        </p:grpSpPr>
        <p:sp>
          <p:nvSpPr>
            <p:cNvPr id="78" name="CustomShape 16"/>
            <p:cNvSpPr/>
            <p:nvPr/>
          </p:nvSpPr>
          <p:spPr>
            <a:xfrm>
              <a:off x="144360" y="152280"/>
              <a:ext cx="11896200" cy="4712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" name="CustomShape 17"/>
            <p:cNvSpPr/>
            <p:nvPr/>
          </p:nvSpPr>
          <p:spPr>
            <a:xfrm>
              <a:off x="144360" y="597600"/>
              <a:ext cx="186120" cy="167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" name="CustomShape 18"/>
            <p:cNvSpPr/>
            <p:nvPr/>
          </p:nvSpPr>
          <p:spPr>
            <a:xfrm>
              <a:off x="11855160" y="597600"/>
              <a:ext cx="186840" cy="167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1" name="CustomShape 19"/>
          <p:cNvSpPr/>
          <p:nvPr/>
        </p:nvSpPr>
        <p:spPr>
          <a:xfrm>
            <a:off x="11536200" y="6300360"/>
            <a:ext cx="140760" cy="4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/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|</a:t>
            </a:r>
            <a:endParaRPr lang="de-DE" sz="800" b="0" strike="noStrike" spc="-1">
              <a:latin typeface="Arial"/>
            </a:endParaRPr>
          </a:p>
        </p:txBody>
      </p:sp>
      <p:sp>
        <p:nvSpPr>
          <p:cNvPr id="82" name="CustomShape 20"/>
          <p:cNvSpPr/>
          <p:nvPr/>
        </p:nvSpPr>
        <p:spPr>
          <a:xfrm>
            <a:off x="10779120" y="6300360"/>
            <a:ext cx="140760" cy="4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/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|</a:t>
            </a:r>
            <a:endParaRPr lang="de-DE" sz="800" b="0" strike="noStrike" spc="-1">
              <a:latin typeface="Arial"/>
            </a:endParaRPr>
          </a:p>
        </p:txBody>
      </p:sp>
      <p:sp>
        <p:nvSpPr>
          <p:cNvPr id="83" name="CustomShape 21"/>
          <p:cNvSpPr/>
          <p:nvPr/>
        </p:nvSpPr>
        <p:spPr>
          <a:xfrm>
            <a:off x="324000" y="6308640"/>
            <a:ext cx="5769360" cy="45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de-DE" sz="800" b="1" strike="noStrike" spc="-1">
                <a:solidFill>
                  <a:srgbClr val="000000"/>
                </a:solidFill>
                <a:latin typeface="Arial"/>
              </a:rPr>
              <a:t>Placeholder for organisational unit name / logo</a:t>
            </a:r>
            <a:br/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(edit in slide master via “View” &gt; “Slide Master”)</a:t>
            </a:r>
            <a:endParaRPr lang="de-DE" sz="800" b="0" strike="noStrike" spc="-1">
              <a:latin typeface="Arial"/>
            </a:endParaRPr>
          </a:p>
        </p:txBody>
      </p:sp>
      <p:pic>
        <p:nvPicPr>
          <p:cNvPr id="84" name="Bild 18"/>
          <p:cNvPicPr/>
          <p:nvPr/>
        </p:nvPicPr>
        <p:blipFill>
          <a:blip r:embed="rId14"/>
          <a:stretch/>
        </p:blipFill>
        <p:spPr>
          <a:xfrm>
            <a:off x="324000" y="306000"/>
            <a:ext cx="970560" cy="158040"/>
          </a:xfrm>
          <a:prstGeom prst="rect">
            <a:avLst/>
          </a:prstGeom>
          <a:ln>
            <a:noFill/>
          </a:ln>
        </p:spPr>
      </p:pic>
      <p:sp>
        <p:nvSpPr>
          <p:cNvPr id="85" name="PlaceHolder 22"/>
          <p:cNvSpPr>
            <a:spLocks noGrp="1"/>
          </p:cNvSpPr>
          <p:nvPr>
            <p:ph type="body"/>
          </p:nvPr>
        </p:nvSpPr>
        <p:spPr>
          <a:xfrm>
            <a:off x="324000" y="2023920"/>
            <a:ext cx="5577120" cy="4212720"/>
          </a:xfrm>
          <a:prstGeom prst="rect">
            <a:avLst/>
          </a:prstGeom>
        </p:spPr>
        <p:txBody>
          <a:bodyPr lIns="140400" tIns="0" rIns="0" bIns="0"/>
          <a:lstStyle/>
          <a:p>
            <a:pPr marL="361800" indent="-361440">
              <a:lnSpc>
                <a:spcPct val="100000"/>
              </a:lnSpc>
              <a:spcBef>
                <a:spcPts val="499"/>
              </a:spcBef>
              <a:buClr>
                <a:srgbClr val="1F407A"/>
              </a:buClr>
              <a:buFont typeface="Wingdings" charset="2"/>
              <a:buChar char="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Erste Ebene</a:t>
            </a:r>
          </a:p>
          <a:p>
            <a:pPr marL="627120" lvl="1" indent="-264600">
              <a:lnSpc>
                <a:spcPct val="100000"/>
              </a:lnSpc>
              <a:spcBef>
                <a:spcPts val="400"/>
              </a:spcBef>
              <a:buClr>
                <a:srgbClr val="1F407A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Zweite Ebene</a:t>
            </a:r>
          </a:p>
          <a:p>
            <a:pPr marL="893880" lvl="2" indent="-266400">
              <a:lnSpc>
                <a:spcPct val="100000"/>
              </a:lnSpc>
              <a:spcBef>
                <a:spcPts val="400"/>
              </a:spcBef>
              <a:buClr>
                <a:srgbClr val="1F407A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</a:rPr>
              <a:t>Dritte Ebene</a:t>
            </a:r>
          </a:p>
          <a:p>
            <a:pPr marL="1077840" lvl="3" indent="-177480">
              <a:lnSpc>
                <a:spcPct val="100000"/>
              </a:lnSpc>
              <a:spcBef>
                <a:spcPts val="400"/>
              </a:spcBef>
              <a:buClr>
                <a:srgbClr val="1F407A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Arial"/>
              </a:rPr>
              <a:t>Vierte Ebene</a:t>
            </a:r>
          </a:p>
        </p:txBody>
      </p:sp>
      <p:sp>
        <p:nvSpPr>
          <p:cNvPr id="86" name="PlaceHolder 23"/>
          <p:cNvSpPr>
            <a:spLocks noGrp="1"/>
          </p:cNvSpPr>
          <p:nvPr>
            <p:ph type="body"/>
          </p:nvPr>
        </p:nvSpPr>
        <p:spPr>
          <a:xfrm>
            <a:off x="6285600" y="2023920"/>
            <a:ext cx="5566680" cy="4212720"/>
          </a:xfrm>
          <a:prstGeom prst="rect">
            <a:avLst/>
          </a:prstGeom>
        </p:spPr>
        <p:txBody>
          <a:bodyPr lIns="140400" tIns="0" rIns="0" bIns="0"/>
          <a:lstStyle/>
          <a:p>
            <a:pPr marL="361800" indent="-361440">
              <a:lnSpc>
                <a:spcPct val="100000"/>
              </a:lnSpc>
              <a:spcBef>
                <a:spcPts val="499"/>
              </a:spcBef>
              <a:buClr>
                <a:srgbClr val="1F407A"/>
              </a:buClr>
              <a:buFont typeface="Wingdings" charset="2"/>
              <a:buChar char="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Erste Ebene</a:t>
            </a:r>
          </a:p>
          <a:p>
            <a:pPr marL="627120" lvl="1" indent="-264600">
              <a:lnSpc>
                <a:spcPct val="100000"/>
              </a:lnSpc>
              <a:spcBef>
                <a:spcPts val="400"/>
              </a:spcBef>
              <a:buClr>
                <a:srgbClr val="1F407A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Zweite Ebene</a:t>
            </a:r>
          </a:p>
          <a:p>
            <a:pPr marL="893880" lvl="2" indent="-266400">
              <a:lnSpc>
                <a:spcPct val="100000"/>
              </a:lnSpc>
              <a:spcBef>
                <a:spcPts val="400"/>
              </a:spcBef>
              <a:buClr>
                <a:srgbClr val="1F407A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</a:rPr>
              <a:t>Dritte Ebene</a:t>
            </a:r>
          </a:p>
          <a:p>
            <a:pPr marL="1077840" lvl="3" indent="-177480">
              <a:lnSpc>
                <a:spcPct val="100000"/>
              </a:lnSpc>
              <a:spcBef>
                <a:spcPts val="400"/>
              </a:spcBef>
              <a:buClr>
                <a:srgbClr val="1F407A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Arial"/>
              </a:rPr>
              <a:t>Vierte Ebene</a:t>
            </a:r>
          </a:p>
        </p:txBody>
      </p:sp>
      <p:sp>
        <p:nvSpPr>
          <p:cNvPr id="87" name="PlaceHolder 24"/>
          <p:cNvSpPr>
            <a:spLocks noGrp="1"/>
          </p:cNvSpPr>
          <p:nvPr>
            <p:ph type="dt"/>
          </p:nvPr>
        </p:nvSpPr>
        <p:spPr>
          <a:xfrm>
            <a:off x="10916640" y="6308640"/>
            <a:ext cx="611640" cy="46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18.12.2018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88" name="PlaceHolder 25"/>
          <p:cNvSpPr>
            <a:spLocks noGrp="1"/>
          </p:cNvSpPr>
          <p:nvPr>
            <p:ph type="ftr"/>
          </p:nvPr>
        </p:nvSpPr>
        <p:spPr>
          <a:xfrm>
            <a:off x="6094440" y="6308640"/>
            <a:ext cx="4631400" cy="459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Robin Stähli, Christoph Martin and Lukas Bircher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89" name="PlaceHolder 26"/>
          <p:cNvSpPr>
            <a:spLocks noGrp="1"/>
          </p:cNvSpPr>
          <p:nvPr>
            <p:ph type="sldNum"/>
          </p:nvPr>
        </p:nvSpPr>
        <p:spPr>
          <a:xfrm>
            <a:off x="11624760" y="6308640"/>
            <a:ext cx="354960" cy="46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fld id="{139B190C-71CB-4391-97F0-A356E30339DE}" type="slidenum">
              <a:rPr lang="de-DE" sz="800" b="0" strike="noStrike" spc="-1">
                <a:solidFill>
                  <a:srgbClr val="000000"/>
                </a:solidFill>
                <a:latin typeface="Arial"/>
              </a:rPr>
              <a:t>‹Nr.›</a:t>
            </a:fld>
            <a:endParaRPr lang="de-DE" sz="800" b="0" strike="noStrike" spc="-1">
              <a:latin typeface="Times New Roman"/>
            </a:endParaRPr>
          </a:p>
        </p:txBody>
      </p:sp>
      <p:sp>
        <p:nvSpPr>
          <p:cNvPr id="90" name="PlaceHolder 27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144000" tIns="54000" rIns="144000" bIns="0"/>
          <a:lstStyle/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</a:rPr>
              <a:t>Add title</a:t>
            </a:r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"/>
          <p:cNvGrpSpPr/>
          <p:nvPr/>
        </p:nvGrpSpPr>
        <p:grpSpPr>
          <a:xfrm>
            <a:off x="-377640" y="-384840"/>
            <a:ext cx="12418560" cy="7159680"/>
            <a:chOff x="-377640" y="-384840"/>
            <a:chExt cx="12418560" cy="7159680"/>
          </a:xfrm>
        </p:grpSpPr>
        <p:sp>
          <p:nvSpPr>
            <p:cNvPr id="128" name="Line 2"/>
            <p:cNvSpPr/>
            <p:nvPr/>
          </p:nvSpPr>
          <p:spPr>
            <a:xfrm flipH="1">
              <a:off x="32148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9" name="Line 3"/>
            <p:cNvSpPr/>
            <p:nvPr/>
          </p:nvSpPr>
          <p:spPr>
            <a:xfrm flipH="1">
              <a:off x="1185876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30" name="Line 4"/>
            <p:cNvSpPr/>
            <p:nvPr/>
          </p:nvSpPr>
          <p:spPr>
            <a:xfrm>
              <a:off x="-377640" y="3426840"/>
              <a:ext cx="26244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131" name="Line 5"/>
            <p:cNvSpPr/>
            <p:nvPr/>
          </p:nvSpPr>
          <p:spPr>
            <a:xfrm>
              <a:off x="-377640" y="762480"/>
              <a:ext cx="262800" cy="144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132" name="Line 6"/>
            <p:cNvSpPr/>
            <p:nvPr/>
          </p:nvSpPr>
          <p:spPr>
            <a:xfrm>
              <a:off x="-377640" y="6304680"/>
              <a:ext cx="26280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133" name="Line 7"/>
            <p:cNvSpPr/>
            <p:nvPr/>
          </p:nvSpPr>
          <p:spPr>
            <a:xfrm>
              <a:off x="-377640" y="6237000"/>
              <a:ext cx="26280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134" name="Line 8"/>
            <p:cNvSpPr/>
            <p:nvPr/>
          </p:nvSpPr>
          <p:spPr>
            <a:xfrm>
              <a:off x="-377640" y="6774480"/>
              <a:ext cx="26280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135" name="Line 9"/>
            <p:cNvSpPr/>
            <p:nvPr/>
          </p:nvSpPr>
          <p:spPr>
            <a:xfrm flipH="1">
              <a:off x="609408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36" name="Line 10"/>
            <p:cNvSpPr/>
            <p:nvPr/>
          </p:nvSpPr>
          <p:spPr>
            <a:xfrm>
              <a:off x="-377640" y="619200"/>
              <a:ext cx="262800" cy="144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137" name="Line 11"/>
            <p:cNvSpPr/>
            <p:nvPr/>
          </p:nvSpPr>
          <p:spPr>
            <a:xfrm>
              <a:off x="-377640" y="2020320"/>
              <a:ext cx="26244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138" name="Line 12"/>
            <p:cNvSpPr/>
            <p:nvPr/>
          </p:nvSpPr>
          <p:spPr>
            <a:xfrm>
              <a:off x="-377640" y="4831200"/>
              <a:ext cx="26280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139" name="Line 13"/>
            <p:cNvSpPr/>
            <p:nvPr/>
          </p:nvSpPr>
          <p:spPr>
            <a:xfrm flipH="1">
              <a:off x="141840" y="-384840"/>
              <a:ext cx="72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40" name="Line 14"/>
            <p:cNvSpPr/>
            <p:nvPr/>
          </p:nvSpPr>
          <p:spPr>
            <a:xfrm flipH="1">
              <a:off x="1203984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grpSp>
        <p:nvGrpSpPr>
          <p:cNvPr id="141" name="Group 15"/>
          <p:cNvGrpSpPr/>
          <p:nvPr/>
        </p:nvGrpSpPr>
        <p:grpSpPr>
          <a:xfrm>
            <a:off x="144360" y="152280"/>
            <a:ext cx="11897640" cy="612360"/>
            <a:chOff x="144360" y="152280"/>
            <a:chExt cx="11897640" cy="612360"/>
          </a:xfrm>
        </p:grpSpPr>
        <p:sp>
          <p:nvSpPr>
            <p:cNvPr id="142" name="CustomShape 16"/>
            <p:cNvSpPr/>
            <p:nvPr/>
          </p:nvSpPr>
          <p:spPr>
            <a:xfrm>
              <a:off x="144360" y="152280"/>
              <a:ext cx="11896200" cy="4712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3" name="CustomShape 17"/>
            <p:cNvSpPr/>
            <p:nvPr/>
          </p:nvSpPr>
          <p:spPr>
            <a:xfrm>
              <a:off x="144360" y="597600"/>
              <a:ext cx="186120" cy="167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" name="CustomShape 18"/>
            <p:cNvSpPr/>
            <p:nvPr/>
          </p:nvSpPr>
          <p:spPr>
            <a:xfrm>
              <a:off x="11855160" y="597600"/>
              <a:ext cx="186840" cy="167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5" name="CustomShape 19"/>
          <p:cNvSpPr/>
          <p:nvPr/>
        </p:nvSpPr>
        <p:spPr>
          <a:xfrm>
            <a:off x="11536200" y="6300360"/>
            <a:ext cx="140760" cy="4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/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|</a:t>
            </a:r>
            <a:endParaRPr lang="de-DE" sz="800" b="0" strike="noStrike" spc="-1">
              <a:latin typeface="Arial"/>
            </a:endParaRPr>
          </a:p>
        </p:txBody>
      </p:sp>
      <p:sp>
        <p:nvSpPr>
          <p:cNvPr id="146" name="CustomShape 20"/>
          <p:cNvSpPr/>
          <p:nvPr/>
        </p:nvSpPr>
        <p:spPr>
          <a:xfrm>
            <a:off x="10779120" y="6300360"/>
            <a:ext cx="140760" cy="4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/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|</a:t>
            </a:r>
            <a:endParaRPr lang="de-DE" sz="800" b="0" strike="noStrike" spc="-1">
              <a:latin typeface="Arial"/>
            </a:endParaRPr>
          </a:p>
        </p:txBody>
      </p:sp>
      <p:sp>
        <p:nvSpPr>
          <p:cNvPr id="147" name="CustomShape 21"/>
          <p:cNvSpPr/>
          <p:nvPr/>
        </p:nvSpPr>
        <p:spPr>
          <a:xfrm>
            <a:off x="324000" y="6308640"/>
            <a:ext cx="5769360" cy="45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de-DE" sz="800" b="1" strike="noStrike" spc="-1">
                <a:solidFill>
                  <a:srgbClr val="000000"/>
                </a:solidFill>
                <a:latin typeface="Arial"/>
              </a:rPr>
              <a:t>Placeholder for organisational unit name / logo</a:t>
            </a:r>
            <a:br/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(edit in slide master via “View” &gt; “Slide Master”)</a:t>
            </a:r>
            <a:endParaRPr lang="de-DE" sz="800" b="0" strike="noStrike" spc="-1">
              <a:latin typeface="Arial"/>
            </a:endParaRPr>
          </a:p>
        </p:txBody>
      </p:sp>
      <p:pic>
        <p:nvPicPr>
          <p:cNvPr id="148" name="Bild 18"/>
          <p:cNvPicPr/>
          <p:nvPr/>
        </p:nvPicPr>
        <p:blipFill>
          <a:blip r:embed="rId15"/>
          <a:stretch/>
        </p:blipFill>
        <p:spPr>
          <a:xfrm>
            <a:off x="324000" y="306000"/>
            <a:ext cx="970560" cy="158040"/>
          </a:xfrm>
          <a:prstGeom prst="rect">
            <a:avLst/>
          </a:prstGeom>
          <a:ln>
            <a:noFill/>
          </a:ln>
        </p:spPr>
      </p:pic>
      <p:sp>
        <p:nvSpPr>
          <p:cNvPr id="149" name="PlaceHolder 22"/>
          <p:cNvSpPr>
            <a:spLocks noGrp="1"/>
          </p:cNvSpPr>
          <p:nvPr>
            <p:ph type="body"/>
          </p:nvPr>
        </p:nvSpPr>
        <p:spPr>
          <a:xfrm>
            <a:off x="324000" y="2023920"/>
            <a:ext cx="11537640" cy="4209840"/>
          </a:xfrm>
          <a:prstGeom prst="rect">
            <a:avLst/>
          </a:prstGeom>
        </p:spPr>
        <p:txBody>
          <a:bodyPr lIns="140400" tIns="0" rIns="144000" bIns="0"/>
          <a:lstStyle/>
          <a:p>
            <a:pPr marL="361800" indent="-361440">
              <a:lnSpc>
                <a:spcPct val="100000"/>
              </a:lnSpc>
              <a:spcBef>
                <a:spcPts val="499"/>
              </a:spcBef>
              <a:buClr>
                <a:srgbClr val="1F407A"/>
              </a:buClr>
              <a:buFont typeface="Wingdings" charset="2"/>
              <a:buChar char="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</a:rPr>
              <a:t>Erste Ebene</a:t>
            </a:r>
          </a:p>
          <a:p>
            <a:pPr marL="627120" lvl="1" indent="-264600">
              <a:lnSpc>
                <a:spcPct val="100000"/>
              </a:lnSpc>
              <a:spcBef>
                <a:spcPts val="400"/>
              </a:spcBef>
              <a:buClr>
                <a:srgbClr val="1F407A"/>
              </a:buClr>
              <a:buFont typeface="Wingdings" charset="2"/>
              <a:buChar char="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Zweite Ebene</a:t>
            </a:r>
          </a:p>
          <a:p>
            <a:pPr marL="893880" lvl="2" indent="-266400">
              <a:lnSpc>
                <a:spcPct val="100000"/>
              </a:lnSpc>
              <a:spcBef>
                <a:spcPts val="400"/>
              </a:spcBef>
              <a:buClr>
                <a:srgbClr val="1F407A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Dritte Ebene</a:t>
            </a:r>
          </a:p>
          <a:p>
            <a:pPr marL="1077840" lvl="3" indent="-177480">
              <a:lnSpc>
                <a:spcPct val="100000"/>
              </a:lnSpc>
              <a:spcBef>
                <a:spcPts val="400"/>
              </a:spcBef>
              <a:buClr>
                <a:srgbClr val="1F407A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</a:rPr>
              <a:t>Vierte Ebene</a:t>
            </a:r>
          </a:p>
          <a:p>
            <a:pPr marL="1262160" lvl="4" indent="-183960">
              <a:lnSpc>
                <a:spcPct val="100000"/>
              </a:lnSpc>
              <a:spcBef>
                <a:spcPts val="400"/>
              </a:spcBef>
              <a:buClr>
                <a:srgbClr val="1F407A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Arial"/>
              </a:rPr>
              <a:t>Fünfte Ebene</a:t>
            </a:r>
          </a:p>
        </p:txBody>
      </p:sp>
      <p:sp>
        <p:nvSpPr>
          <p:cNvPr id="150" name="PlaceHolder 23"/>
          <p:cNvSpPr>
            <a:spLocks noGrp="1"/>
          </p:cNvSpPr>
          <p:nvPr>
            <p:ph type="dt"/>
          </p:nvPr>
        </p:nvSpPr>
        <p:spPr>
          <a:xfrm>
            <a:off x="10916640" y="6308640"/>
            <a:ext cx="611640" cy="46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18.12.2018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151" name="PlaceHolder 24"/>
          <p:cNvSpPr>
            <a:spLocks noGrp="1"/>
          </p:cNvSpPr>
          <p:nvPr>
            <p:ph type="ftr"/>
          </p:nvPr>
        </p:nvSpPr>
        <p:spPr>
          <a:xfrm>
            <a:off x="6094440" y="6308640"/>
            <a:ext cx="4631400" cy="459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Robin Stähli, Christoph Martin and Lukas Bircher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152" name="PlaceHolder 25"/>
          <p:cNvSpPr>
            <a:spLocks noGrp="1"/>
          </p:cNvSpPr>
          <p:nvPr>
            <p:ph type="sldNum"/>
          </p:nvPr>
        </p:nvSpPr>
        <p:spPr>
          <a:xfrm>
            <a:off x="11624760" y="6308640"/>
            <a:ext cx="354960" cy="46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fld id="{B71A7C8B-946E-4513-8ACB-C88E9C7E3896}" type="slidenum">
              <a:rPr lang="de-DE" sz="800" b="0" strike="noStrike" spc="-1">
                <a:solidFill>
                  <a:srgbClr val="000000"/>
                </a:solidFill>
                <a:latin typeface="Arial"/>
              </a:rPr>
              <a:t>‹Nr.›</a:t>
            </a:fld>
            <a:endParaRPr lang="de-DE" sz="800" b="0" strike="noStrike" spc="-1">
              <a:latin typeface="Times New Roman"/>
            </a:endParaRPr>
          </a:p>
        </p:txBody>
      </p:sp>
      <p:sp>
        <p:nvSpPr>
          <p:cNvPr id="153" name="PlaceHolder 26"/>
          <p:cNvSpPr>
            <a:spLocks noGrp="1"/>
          </p:cNvSpPr>
          <p:nvPr>
            <p:ph type="title"/>
          </p:nvPr>
        </p:nvSpPr>
        <p:spPr>
          <a:xfrm>
            <a:off x="324000" y="620640"/>
            <a:ext cx="11537640" cy="971640"/>
          </a:xfrm>
          <a:prstGeom prst="rect">
            <a:avLst/>
          </a:prstGeom>
        </p:spPr>
        <p:txBody>
          <a:bodyPr lIns="144000" tIns="54000" rIns="144000" bIns="0"/>
          <a:lstStyle/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</a:rPr>
              <a:t>Add title</a:t>
            </a:r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71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1"/>
          <p:cNvGrpSpPr/>
          <p:nvPr/>
        </p:nvGrpSpPr>
        <p:grpSpPr>
          <a:xfrm>
            <a:off x="-377640" y="-384840"/>
            <a:ext cx="12418560" cy="7159680"/>
            <a:chOff x="-377640" y="-384840"/>
            <a:chExt cx="12418560" cy="7159680"/>
          </a:xfrm>
        </p:grpSpPr>
        <p:sp>
          <p:nvSpPr>
            <p:cNvPr id="191" name="Line 2"/>
            <p:cNvSpPr/>
            <p:nvPr/>
          </p:nvSpPr>
          <p:spPr>
            <a:xfrm flipH="1">
              <a:off x="32148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92" name="Line 3"/>
            <p:cNvSpPr/>
            <p:nvPr/>
          </p:nvSpPr>
          <p:spPr>
            <a:xfrm flipH="1">
              <a:off x="1185876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93" name="Line 4"/>
            <p:cNvSpPr/>
            <p:nvPr/>
          </p:nvSpPr>
          <p:spPr>
            <a:xfrm>
              <a:off x="-377640" y="3426840"/>
              <a:ext cx="26244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194" name="Line 5"/>
            <p:cNvSpPr/>
            <p:nvPr/>
          </p:nvSpPr>
          <p:spPr>
            <a:xfrm>
              <a:off x="-377640" y="762480"/>
              <a:ext cx="262800" cy="144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195" name="Line 6"/>
            <p:cNvSpPr/>
            <p:nvPr/>
          </p:nvSpPr>
          <p:spPr>
            <a:xfrm>
              <a:off x="-377640" y="6304680"/>
              <a:ext cx="26280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196" name="Line 7"/>
            <p:cNvSpPr/>
            <p:nvPr/>
          </p:nvSpPr>
          <p:spPr>
            <a:xfrm>
              <a:off x="-377640" y="6237000"/>
              <a:ext cx="26280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197" name="Line 8"/>
            <p:cNvSpPr/>
            <p:nvPr/>
          </p:nvSpPr>
          <p:spPr>
            <a:xfrm>
              <a:off x="-377640" y="6774480"/>
              <a:ext cx="26280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198" name="Line 9"/>
            <p:cNvSpPr/>
            <p:nvPr/>
          </p:nvSpPr>
          <p:spPr>
            <a:xfrm flipH="1">
              <a:off x="609408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99" name="Line 10"/>
            <p:cNvSpPr/>
            <p:nvPr/>
          </p:nvSpPr>
          <p:spPr>
            <a:xfrm>
              <a:off x="-377640" y="619200"/>
              <a:ext cx="262800" cy="144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200" name="Line 11"/>
            <p:cNvSpPr/>
            <p:nvPr/>
          </p:nvSpPr>
          <p:spPr>
            <a:xfrm>
              <a:off x="-377640" y="2020320"/>
              <a:ext cx="26244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201" name="Line 12"/>
            <p:cNvSpPr/>
            <p:nvPr/>
          </p:nvSpPr>
          <p:spPr>
            <a:xfrm>
              <a:off x="-377640" y="4831200"/>
              <a:ext cx="26280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202" name="Line 13"/>
            <p:cNvSpPr/>
            <p:nvPr/>
          </p:nvSpPr>
          <p:spPr>
            <a:xfrm flipH="1">
              <a:off x="141840" y="-384840"/>
              <a:ext cx="72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03" name="Line 14"/>
            <p:cNvSpPr/>
            <p:nvPr/>
          </p:nvSpPr>
          <p:spPr>
            <a:xfrm flipH="1">
              <a:off x="1203984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grpSp>
        <p:nvGrpSpPr>
          <p:cNvPr id="204" name="Group 15"/>
          <p:cNvGrpSpPr/>
          <p:nvPr/>
        </p:nvGrpSpPr>
        <p:grpSpPr>
          <a:xfrm>
            <a:off x="144360" y="152280"/>
            <a:ext cx="11897640" cy="612360"/>
            <a:chOff x="144360" y="152280"/>
            <a:chExt cx="11897640" cy="612360"/>
          </a:xfrm>
        </p:grpSpPr>
        <p:sp>
          <p:nvSpPr>
            <p:cNvPr id="205" name="CustomShape 16"/>
            <p:cNvSpPr/>
            <p:nvPr/>
          </p:nvSpPr>
          <p:spPr>
            <a:xfrm>
              <a:off x="144360" y="152280"/>
              <a:ext cx="11896200" cy="4712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6" name="CustomShape 17"/>
            <p:cNvSpPr/>
            <p:nvPr/>
          </p:nvSpPr>
          <p:spPr>
            <a:xfrm>
              <a:off x="144360" y="597600"/>
              <a:ext cx="186120" cy="167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7" name="CustomShape 18"/>
            <p:cNvSpPr/>
            <p:nvPr/>
          </p:nvSpPr>
          <p:spPr>
            <a:xfrm>
              <a:off x="11855160" y="597600"/>
              <a:ext cx="186840" cy="167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CustomShape 19" hidden="1"/>
          <p:cNvSpPr/>
          <p:nvPr/>
        </p:nvSpPr>
        <p:spPr>
          <a:xfrm>
            <a:off x="11536200" y="6300360"/>
            <a:ext cx="140760" cy="4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/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|</a:t>
            </a:r>
            <a:endParaRPr lang="de-DE" sz="800" b="0" strike="noStrike" spc="-1">
              <a:latin typeface="Arial"/>
            </a:endParaRPr>
          </a:p>
        </p:txBody>
      </p:sp>
      <p:sp>
        <p:nvSpPr>
          <p:cNvPr id="209" name="CustomShape 20" hidden="1"/>
          <p:cNvSpPr/>
          <p:nvPr/>
        </p:nvSpPr>
        <p:spPr>
          <a:xfrm>
            <a:off x="10779120" y="6300360"/>
            <a:ext cx="140760" cy="4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/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|</a:t>
            </a:r>
            <a:endParaRPr lang="de-DE" sz="800" b="0" strike="noStrike" spc="-1">
              <a:latin typeface="Arial"/>
            </a:endParaRPr>
          </a:p>
        </p:txBody>
      </p:sp>
      <p:sp>
        <p:nvSpPr>
          <p:cNvPr id="210" name="CustomShape 21" hidden="1"/>
          <p:cNvSpPr/>
          <p:nvPr/>
        </p:nvSpPr>
        <p:spPr>
          <a:xfrm>
            <a:off x="324000" y="6308640"/>
            <a:ext cx="5769360" cy="45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de-DE" sz="800" b="1" strike="noStrike" spc="-1">
                <a:solidFill>
                  <a:srgbClr val="000000"/>
                </a:solidFill>
                <a:latin typeface="Arial"/>
              </a:rPr>
              <a:t>Placeholder for organisational unit name / logo</a:t>
            </a:r>
            <a:br/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(edit in slide master via “View” &gt; “Slide Master”)</a:t>
            </a:r>
            <a:endParaRPr lang="de-DE" sz="800" b="0" strike="noStrike" spc="-1">
              <a:latin typeface="Arial"/>
            </a:endParaRPr>
          </a:p>
        </p:txBody>
      </p:sp>
      <p:pic>
        <p:nvPicPr>
          <p:cNvPr id="211" name="Bild 18"/>
          <p:cNvPicPr/>
          <p:nvPr/>
        </p:nvPicPr>
        <p:blipFill>
          <a:blip r:embed="rId14"/>
          <a:stretch/>
        </p:blipFill>
        <p:spPr>
          <a:xfrm>
            <a:off x="324000" y="306000"/>
            <a:ext cx="970560" cy="158040"/>
          </a:xfrm>
          <a:prstGeom prst="rect">
            <a:avLst/>
          </a:prstGeom>
          <a:ln>
            <a:noFill/>
          </a:ln>
        </p:spPr>
      </p:pic>
      <p:sp>
        <p:nvSpPr>
          <p:cNvPr id="212" name="PlaceHolder 22"/>
          <p:cNvSpPr>
            <a:spLocks noGrp="1"/>
          </p:cNvSpPr>
          <p:nvPr>
            <p:ph type="body"/>
          </p:nvPr>
        </p:nvSpPr>
        <p:spPr>
          <a:xfrm>
            <a:off x="0" y="0"/>
            <a:ext cx="12186720" cy="68576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das Symbol hinzufügen und in den Hintergrund stellen</a:t>
            </a:r>
          </a:p>
        </p:txBody>
      </p:sp>
      <p:sp>
        <p:nvSpPr>
          <p:cNvPr id="213" name="PlaceHolder 23"/>
          <p:cNvSpPr>
            <a:spLocks noGrp="1"/>
          </p:cNvSpPr>
          <p:nvPr>
            <p:ph type="title"/>
          </p:nvPr>
        </p:nvSpPr>
        <p:spPr>
          <a:xfrm>
            <a:off x="324000" y="1044000"/>
            <a:ext cx="11537640" cy="979560"/>
          </a:xfrm>
          <a:prstGeom prst="rect">
            <a:avLst/>
          </a:prstGeom>
        </p:spPr>
        <p:txBody>
          <a:bodyPr lIns="144000" tIns="0" rIns="144000" bIns="0"/>
          <a:lstStyle/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</a:rPr>
              <a:t>Add title</a:t>
            </a:r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14" name="Group 24"/>
          <p:cNvGrpSpPr/>
          <p:nvPr/>
        </p:nvGrpSpPr>
        <p:grpSpPr>
          <a:xfrm>
            <a:off x="144360" y="152280"/>
            <a:ext cx="11897640" cy="612360"/>
            <a:chOff x="144360" y="152280"/>
            <a:chExt cx="11897640" cy="612360"/>
          </a:xfrm>
        </p:grpSpPr>
        <p:sp>
          <p:nvSpPr>
            <p:cNvPr id="215" name="CustomShape 25"/>
            <p:cNvSpPr/>
            <p:nvPr/>
          </p:nvSpPr>
          <p:spPr>
            <a:xfrm>
              <a:off x="144360" y="152280"/>
              <a:ext cx="11896200" cy="4712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6" name="CustomShape 26"/>
            <p:cNvSpPr/>
            <p:nvPr/>
          </p:nvSpPr>
          <p:spPr>
            <a:xfrm>
              <a:off x="144360" y="597600"/>
              <a:ext cx="186120" cy="167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7" name="CustomShape 27"/>
            <p:cNvSpPr/>
            <p:nvPr/>
          </p:nvSpPr>
          <p:spPr>
            <a:xfrm>
              <a:off x="11855160" y="597600"/>
              <a:ext cx="186840" cy="167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18" name="Bild 18"/>
          <p:cNvPicPr/>
          <p:nvPr/>
        </p:nvPicPr>
        <p:blipFill>
          <a:blip r:embed="rId14"/>
          <a:stretch/>
        </p:blipFill>
        <p:spPr>
          <a:xfrm>
            <a:off x="324000" y="306000"/>
            <a:ext cx="970560" cy="158040"/>
          </a:xfrm>
          <a:prstGeom prst="rect">
            <a:avLst/>
          </a:prstGeom>
          <a:ln>
            <a:noFill/>
          </a:ln>
        </p:spPr>
      </p:pic>
      <p:sp>
        <p:nvSpPr>
          <p:cNvPr id="219" name="CustomShape 28"/>
          <p:cNvSpPr/>
          <p:nvPr/>
        </p:nvSpPr>
        <p:spPr>
          <a:xfrm>
            <a:off x="324000" y="6957360"/>
            <a:ext cx="8496000" cy="21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400" b="0" strike="noStrike" spc="-1">
                <a:solidFill>
                  <a:srgbClr val="000000"/>
                </a:solidFill>
                <a:latin typeface="Arial"/>
              </a:rPr>
              <a:t>Change picture: Select picture – right click – change picture</a:t>
            </a:r>
            <a:endParaRPr lang="de-DE" sz="1400" b="0" strike="noStrike" spc="-1">
              <a:latin typeface="Arial"/>
            </a:endParaRPr>
          </a:p>
        </p:txBody>
      </p:sp>
      <p:grpSp>
        <p:nvGrpSpPr>
          <p:cNvPr id="220" name="Group 29"/>
          <p:cNvGrpSpPr/>
          <p:nvPr/>
        </p:nvGrpSpPr>
        <p:grpSpPr>
          <a:xfrm>
            <a:off x="-377640" y="-384840"/>
            <a:ext cx="12418560" cy="7159680"/>
            <a:chOff x="-377640" y="-384840"/>
            <a:chExt cx="12418560" cy="7159680"/>
          </a:xfrm>
        </p:grpSpPr>
        <p:sp>
          <p:nvSpPr>
            <p:cNvPr id="221" name="Line 30"/>
            <p:cNvSpPr/>
            <p:nvPr/>
          </p:nvSpPr>
          <p:spPr>
            <a:xfrm flipH="1">
              <a:off x="32148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22" name="Line 31"/>
            <p:cNvSpPr/>
            <p:nvPr/>
          </p:nvSpPr>
          <p:spPr>
            <a:xfrm flipH="1">
              <a:off x="1185876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23" name="Line 32"/>
            <p:cNvSpPr/>
            <p:nvPr/>
          </p:nvSpPr>
          <p:spPr>
            <a:xfrm>
              <a:off x="-377640" y="3426840"/>
              <a:ext cx="26244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224" name="Line 33"/>
            <p:cNvSpPr/>
            <p:nvPr/>
          </p:nvSpPr>
          <p:spPr>
            <a:xfrm>
              <a:off x="-377640" y="762480"/>
              <a:ext cx="262800" cy="144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225" name="Line 34"/>
            <p:cNvSpPr/>
            <p:nvPr/>
          </p:nvSpPr>
          <p:spPr>
            <a:xfrm>
              <a:off x="-377640" y="6304680"/>
              <a:ext cx="26280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226" name="Line 35"/>
            <p:cNvSpPr/>
            <p:nvPr/>
          </p:nvSpPr>
          <p:spPr>
            <a:xfrm>
              <a:off x="-377640" y="6237000"/>
              <a:ext cx="26280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227" name="Line 36"/>
            <p:cNvSpPr/>
            <p:nvPr/>
          </p:nvSpPr>
          <p:spPr>
            <a:xfrm>
              <a:off x="-377640" y="6774480"/>
              <a:ext cx="26280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228" name="Line 37"/>
            <p:cNvSpPr/>
            <p:nvPr/>
          </p:nvSpPr>
          <p:spPr>
            <a:xfrm flipH="1">
              <a:off x="609408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29" name="Line 38"/>
            <p:cNvSpPr/>
            <p:nvPr/>
          </p:nvSpPr>
          <p:spPr>
            <a:xfrm>
              <a:off x="-377640" y="619200"/>
              <a:ext cx="262800" cy="144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230" name="Line 39"/>
            <p:cNvSpPr/>
            <p:nvPr/>
          </p:nvSpPr>
          <p:spPr>
            <a:xfrm>
              <a:off x="-377640" y="2020320"/>
              <a:ext cx="26244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231" name="Line 40"/>
            <p:cNvSpPr/>
            <p:nvPr/>
          </p:nvSpPr>
          <p:spPr>
            <a:xfrm>
              <a:off x="-377640" y="4831200"/>
              <a:ext cx="262800" cy="36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232" name="Line 41"/>
            <p:cNvSpPr/>
            <p:nvPr/>
          </p:nvSpPr>
          <p:spPr>
            <a:xfrm flipH="1">
              <a:off x="141840" y="-384840"/>
              <a:ext cx="72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33" name="Line 42"/>
            <p:cNvSpPr/>
            <p:nvPr/>
          </p:nvSpPr>
          <p:spPr>
            <a:xfrm flipH="1">
              <a:off x="1203984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First name Surname (edit via “Insert” &gt; “Header &amp; Footer”)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8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.png"/><Relationship Id="rId7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13.sv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5.png"/><Relationship Id="rId18" Type="http://schemas.openxmlformats.org/officeDocument/2006/relationships/image" Target="../media/image22.png"/><Relationship Id="rId3" Type="http://schemas.openxmlformats.org/officeDocument/2006/relationships/image" Target="../media/image15.png"/><Relationship Id="rId21" Type="http://schemas.openxmlformats.org/officeDocument/2006/relationships/image" Target="../media/image25.png"/><Relationship Id="rId7" Type="http://schemas.openxmlformats.org/officeDocument/2006/relationships/image" Target="../media/image21.png"/><Relationship Id="rId12" Type="http://schemas.openxmlformats.org/officeDocument/2006/relationships/image" Target="../media/image28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19.png"/><Relationship Id="rId10" Type="http://schemas.openxmlformats.org/officeDocument/2006/relationships/image" Target="../media/image24.png"/><Relationship Id="rId19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324000" y="4563720"/>
            <a:ext cx="11537640" cy="1672920"/>
          </a:xfrm>
          <a:prstGeom prst="rect">
            <a:avLst/>
          </a:prstGeom>
          <a:solidFill>
            <a:srgbClr val="1F407A"/>
          </a:solidFill>
          <a:ln>
            <a:noFill/>
          </a:ln>
        </p:spPr>
        <p:txBody>
          <a:bodyPr lIns="144000" tIns="108000" rIns="144000" bIns="0"/>
          <a:lstStyle/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de-DE" sz="2800" b="1" strike="noStrike" spc="-1">
                <a:solidFill>
                  <a:srgbClr val="FFFFFF"/>
                </a:solidFill>
                <a:latin typeface="Arial"/>
              </a:rPr>
              <a:t>Is the model capable of reproducing trail systems that emerged in the real world?</a:t>
            </a:r>
            <a:endParaRPr lang="de-DE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Team FreeWalk: </a:t>
            </a:r>
            <a:r>
              <a:rPr lang="de-DE" sz="1800" b="0" i="1" strike="noStrike" spc="-1">
                <a:solidFill>
                  <a:srgbClr val="FFFFFF"/>
                </a:solidFill>
                <a:latin typeface="Arial"/>
              </a:rPr>
              <a:t>Robin Stähli, Christoph Martin, Lukas Bircher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1091664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18.12.2018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278" name="TextShape 3"/>
          <p:cNvSpPr txBox="1"/>
          <p:nvPr/>
        </p:nvSpPr>
        <p:spPr>
          <a:xfrm>
            <a:off x="11624760" y="6308640"/>
            <a:ext cx="35496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fld id="{46B8BB43-D1B4-4FDF-B4DB-29F0490CE4DE}" type="slidenum">
              <a:rPr lang="de-DE" sz="800" b="0" strike="noStrike" spc="-1">
                <a:solidFill>
                  <a:srgbClr val="000000"/>
                </a:solidFill>
                <a:latin typeface="Arial"/>
              </a:rPr>
              <a:t>1</a:t>
            </a:fld>
            <a:endParaRPr lang="de-DE" sz="800" b="0" strike="noStrike" spc="-1">
              <a:latin typeface="Times New Roman"/>
            </a:endParaRPr>
          </a:p>
        </p:txBody>
      </p:sp>
      <p:sp>
        <p:nvSpPr>
          <p:cNvPr id="279" name="TextShape 4"/>
          <p:cNvSpPr txBox="1"/>
          <p:nvPr/>
        </p:nvSpPr>
        <p:spPr>
          <a:xfrm>
            <a:off x="324000" y="3429000"/>
            <a:ext cx="11537640" cy="1151640"/>
          </a:xfrm>
          <a:prstGeom prst="rect">
            <a:avLst/>
          </a:prstGeom>
          <a:solidFill>
            <a:srgbClr val="1F407A"/>
          </a:solidFill>
          <a:ln>
            <a:noFill/>
          </a:ln>
        </p:spPr>
        <p:txBody>
          <a:bodyPr lIns="144000" tIns="72000" rIns="144000" bIns="0"/>
          <a:lstStyle/>
          <a:p>
            <a:pPr>
              <a:lnSpc>
                <a:spcPct val="100000"/>
              </a:lnSpc>
            </a:pPr>
            <a:r>
              <a:rPr lang="de-DE" sz="3200" b="1" strike="noStrike" spc="-1">
                <a:solidFill>
                  <a:srgbClr val="FFFFFF"/>
                </a:solidFill>
                <a:latin typeface="Arial"/>
              </a:rPr>
              <a:t>Modelling the evolution of human trail systems</a:t>
            </a:r>
            <a:br/>
            <a:r>
              <a:rPr lang="de-DE" sz="1600" b="1" i="1" strike="noStrike" spc="-1">
                <a:solidFill>
                  <a:srgbClr val="FFFFFF"/>
                </a:solidFill>
                <a:latin typeface="Arial"/>
              </a:rPr>
              <a:t>Dirk Helbing, Joachim Keltsch &amp; Péter Molnár</a:t>
            </a:r>
            <a:endParaRPr lang="de-DE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TextShape 5"/>
          <p:cNvSpPr txBox="1"/>
          <p:nvPr/>
        </p:nvSpPr>
        <p:spPr>
          <a:xfrm>
            <a:off x="6094440" y="6308640"/>
            <a:ext cx="4631400" cy="459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Robin Stähli, Christoph Martin and Lukas Bircher</a:t>
            </a:r>
            <a:endParaRPr lang="de-DE" sz="800" b="0" strike="noStrike" spc="-1">
              <a:latin typeface="Times New Roman"/>
            </a:endParaRPr>
          </a:p>
        </p:txBody>
      </p:sp>
      <p:pic>
        <p:nvPicPr>
          <p:cNvPr id="281" name="Bildplatzhalter 14"/>
          <p:cNvPicPr/>
          <p:nvPr/>
        </p:nvPicPr>
        <p:blipFill>
          <a:blip r:embed="rId3"/>
          <a:srcRect l="31" r="31"/>
          <a:stretch/>
        </p:blipFill>
        <p:spPr>
          <a:xfrm>
            <a:off x="324000" y="619200"/>
            <a:ext cx="11537640" cy="2809440"/>
          </a:xfrm>
          <a:prstGeom prst="rect">
            <a:avLst/>
          </a:prstGeom>
          <a:ln w="6480">
            <a:noFill/>
            <a:round/>
          </a:ln>
        </p:spPr>
      </p:pic>
      <p:sp>
        <p:nvSpPr>
          <p:cNvPr id="282" name="CustomShape 6"/>
          <p:cNvSpPr/>
          <p:nvPr/>
        </p:nvSpPr>
        <p:spPr>
          <a:xfrm>
            <a:off x="207000" y="6309360"/>
            <a:ext cx="2574000" cy="4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Shape 1"/>
          <p:cNvSpPr txBox="1"/>
          <p:nvPr/>
        </p:nvSpPr>
        <p:spPr>
          <a:xfrm>
            <a:off x="1091664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18.12.2018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449" name="TextShape 2"/>
          <p:cNvSpPr txBox="1"/>
          <p:nvPr/>
        </p:nvSpPr>
        <p:spPr>
          <a:xfrm>
            <a:off x="6094440" y="6308640"/>
            <a:ext cx="4631400" cy="459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Robin Stähli, Christoph Martin and Lukas Bircher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450" name="TextShape 3"/>
          <p:cNvSpPr txBox="1"/>
          <p:nvPr/>
        </p:nvSpPr>
        <p:spPr>
          <a:xfrm>
            <a:off x="11624760" y="6308640"/>
            <a:ext cx="35496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fld id="{202A0A45-19A7-4FD1-AF89-B8F2940EB070}" type="slidenum">
              <a:rPr lang="de-DE" sz="800" b="0" strike="noStrike" spc="-1">
                <a:solidFill>
                  <a:srgbClr val="000000"/>
                </a:solidFill>
                <a:latin typeface="Arial"/>
              </a:rPr>
              <a:t>10</a:t>
            </a:fld>
            <a:endParaRPr lang="de-DE" sz="800" b="0" strike="noStrike" spc="-1">
              <a:latin typeface="Times New Roman"/>
            </a:endParaRPr>
          </a:p>
        </p:txBody>
      </p:sp>
      <p:sp>
        <p:nvSpPr>
          <p:cNvPr id="451" name="TextShape 4"/>
          <p:cNvSpPr txBox="1"/>
          <p:nvPr/>
        </p:nvSpPr>
        <p:spPr>
          <a:xfrm>
            <a:off x="324000" y="620640"/>
            <a:ext cx="1153764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4000" tIns="54000" rIns="144000" bIns="0"/>
          <a:lstStyle/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</a:rPr>
              <a:t>Trail evolution starting form actual trail systems</a:t>
            </a:r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2" name="Grafik 47"/>
          <p:cNvPicPr/>
          <p:nvPr/>
        </p:nvPicPr>
        <p:blipFill>
          <a:blip r:embed="rId3"/>
          <a:stretch/>
        </p:blipFill>
        <p:spPr>
          <a:xfrm>
            <a:off x="352800" y="2351520"/>
            <a:ext cx="2572200" cy="2572200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453" name="Grafik 5"/>
          <p:cNvPicPr/>
          <p:nvPr/>
        </p:nvPicPr>
        <p:blipFill>
          <a:blip r:embed="rId4"/>
          <a:stretch/>
        </p:blipFill>
        <p:spPr>
          <a:xfrm>
            <a:off x="3250080" y="2334600"/>
            <a:ext cx="2554560" cy="2590200"/>
          </a:xfrm>
          <a:prstGeom prst="rect">
            <a:avLst/>
          </a:prstGeom>
          <a:ln>
            <a:noFill/>
          </a:ln>
        </p:spPr>
      </p:pic>
      <p:sp>
        <p:nvSpPr>
          <p:cNvPr id="454" name="CustomShape 5"/>
          <p:cNvSpPr/>
          <p:nvPr/>
        </p:nvSpPr>
        <p:spPr>
          <a:xfrm rot="10800000" flipV="1">
            <a:off x="432990" y="5397120"/>
            <a:ext cx="24796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2400" b="0" strike="noStrike" spc="-1" dirty="0" err="1">
                <a:solidFill>
                  <a:srgbClr val="000000"/>
                </a:solidFill>
                <a:latin typeface="Arial"/>
              </a:rPr>
              <a:t>Starting</a:t>
            </a:r>
            <a:r>
              <a:rPr lang="de-DE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000000"/>
                </a:solidFill>
                <a:latin typeface="Arial"/>
              </a:rPr>
              <a:t>field</a:t>
            </a:r>
            <a:endParaRPr lang="de-DE" sz="2400" b="0" strike="noStrike" spc="-1" dirty="0">
              <a:latin typeface="Arial"/>
            </a:endParaRPr>
          </a:p>
        </p:txBody>
      </p:sp>
      <p:sp>
        <p:nvSpPr>
          <p:cNvPr id="455" name="CustomShape 6"/>
          <p:cNvSpPr/>
          <p:nvPr/>
        </p:nvSpPr>
        <p:spPr>
          <a:xfrm rot="10800000" flipV="1">
            <a:off x="3264390" y="5419440"/>
            <a:ext cx="24796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</a:rPr>
              <a:t>σ = 3</a:t>
            </a:r>
            <a:endParaRPr lang="de-DE" sz="2400" b="0" strike="noStrike" spc="-1">
              <a:latin typeface="Arial"/>
            </a:endParaRPr>
          </a:p>
        </p:txBody>
      </p:sp>
      <p:pic>
        <p:nvPicPr>
          <p:cNvPr id="456" name="Grafik 18"/>
          <p:cNvPicPr/>
          <p:nvPr/>
        </p:nvPicPr>
        <p:blipFill>
          <a:blip r:embed="rId5"/>
          <a:stretch/>
        </p:blipFill>
        <p:spPr>
          <a:xfrm>
            <a:off x="8987760" y="2334600"/>
            <a:ext cx="2540160" cy="2574000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457" name="Grafik 19"/>
          <p:cNvPicPr/>
          <p:nvPr/>
        </p:nvPicPr>
        <p:blipFill>
          <a:blip r:embed="rId5"/>
          <a:stretch/>
        </p:blipFill>
        <p:spPr>
          <a:xfrm>
            <a:off x="6089400" y="2334600"/>
            <a:ext cx="2556000" cy="2590200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458" name="CustomShape 7"/>
          <p:cNvSpPr/>
          <p:nvPr/>
        </p:nvSpPr>
        <p:spPr>
          <a:xfrm rot="10800000" flipV="1">
            <a:off x="6198750" y="5419440"/>
            <a:ext cx="24796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</a:rPr>
              <a:t>σ = 6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459" name="CustomShape 8"/>
          <p:cNvSpPr/>
          <p:nvPr/>
        </p:nvSpPr>
        <p:spPr>
          <a:xfrm rot="10800000" flipV="1">
            <a:off x="8994870" y="5419440"/>
            <a:ext cx="24796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</a:rPr>
              <a:t>σ = 12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460" name="CustomShape 9"/>
          <p:cNvSpPr/>
          <p:nvPr/>
        </p:nvSpPr>
        <p:spPr>
          <a:xfrm>
            <a:off x="207000" y="6309360"/>
            <a:ext cx="2574000" cy="4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1" name="Grafik 6"/>
          <p:cNvPicPr/>
          <p:nvPr/>
        </p:nvPicPr>
        <p:blipFill>
          <a:blip r:embed="rId6"/>
          <a:stretch/>
        </p:blipFill>
        <p:spPr>
          <a:xfrm>
            <a:off x="6089400" y="2351520"/>
            <a:ext cx="2556000" cy="2591640"/>
          </a:xfrm>
          <a:prstGeom prst="rect">
            <a:avLst/>
          </a:prstGeom>
          <a:ln>
            <a:noFill/>
          </a:ln>
        </p:spPr>
      </p:pic>
      <p:pic>
        <p:nvPicPr>
          <p:cNvPr id="462" name="Grafik 11"/>
          <p:cNvPicPr/>
          <p:nvPr/>
        </p:nvPicPr>
        <p:blipFill>
          <a:blip r:embed="rId7"/>
          <a:stretch/>
        </p:blipFill>
        <p:spPr>
          <a:xfrm>
            <a:off x="8987760" y="2350440"/>
            <a:ext cx="2509920" cy="254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1091664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18.12.2018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464" name="TextShape 2"/>
          <p:cNvSpPr txBox="1"/>
          <p:nvPr/>
        </p:nvSpPr>
        <p:spPr>
          <a:xfrm>
            <a:off x="6094440" y="6308640"/>
            <a:ext cx="4631400" cy="459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Robin Stähli, Christoph Martin and Lukas Bircher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465" name="TextShape 3"/>
          <p:cNvSpPr txBox="1"/>
          <p:nvPr/>
        </p:nvSpPr>
        <p:spPr>
          <a:xfrm>
            <a:off x="11624760" y="6308640"/>
            <a:ext cx="35496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fld id="{32714953-FDEA-4072-A730-100E233BEE25}" type="slidenum">
              <a:rPr lang="de-DE" sz="800" b="0" strike="noStrike" spc="-1">
                <a:solidFill>
                  <a:srgbClr val="000000"/>
                </a:solidFill>
                <a:latin typeface="Arial"/>
              </a:rPr>
              <a:t>11</a:t>
            </a:fld>
            <a:endParaRPr lang="de-DE" sz="800" b="0" strike="noStrike" spc="-1">
              <a:latin typeface="Times New Roman"/>
            </a:endParaRPr>
          </a:p>
        </p:txBody>
      </p:sp>
      <p:sp>
        <p:nvSpPr>
          <p:cNvPr id="466" name="TextShape 4"/>
          <p:cNvSpPr txBox="1"/>
          <p:nvPr/>
        </p:nvSpPr>
        <p:spPr>
          <a:xfrm>
            <a:off x="324000" y="620640"/>
            <a:ext cx="1153764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4000" tIns="54000" rIns="144000" bIns="0"/>
          <a:lstStyle/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</a:rPr>
              <a:t>Discussion</a:t>
            </a:r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7" name="Grafik 6"/>
          <p:cNvPicPr/>
          <p:nvPr/>
        </p:nvPicPr>
        <p:blipFill>
          <a:blip r:embed="rId3"/>
          <a:srcRect l="50191" t="33809" r="29746" b="34096"/>
          <a:stretch/>
        </p:blipFill>
        <p:spPr>
          <a:xfrm>
            <a:off x="2981160" y="2234520"/>
            <a:ext cx="2986200" cy="2687400"/>
          </a:xfrm>
          <a:prstGeom prst="rect">
            <a:avLst/>
          </a:prstGeom>
          <a:ln>
            <a:noFill/>
          </a:ln>
        </p:spPr>
      </p:pic>
      <p:sp>
        <p:nvSpPr>
          <p:cNvPr id="468" name="CustomShape 5"/>
          <p:cNvSpPr/>
          <p:nvPr/>
        </p:nvSpPr>
        <p:spPr>
          <a:xfrm>
            <a:off x="366840" y="3774600"/>
            <a:ext cx="2194200" cy="696600"/>
          </a:xfrm>
          <a:prstGeom prst="borderCallout1">
            <a:avLst>
              <a:gd name="adj1" fmla="val 54921"/>
              <a:gd name="adj2" fmla="val 99699"/>
              <a:gd name="adj3" fmla="val 57833"/>
              <a:gd name="adj4" fmla="val 213421"/>
            </a:avLst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Fence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469" name="CustomShape 6"/>
          <p:cNvSpPr/>
          <p:nvPr/>
        </p:nvSpPr>
        <p:spPr>
          <a:xfrm>
            <a:off x="366840" y="4667400"/>
            <a:ext cx="2194200" cy="696600"/>
          </a:xfrm>
          <a:prstGeom prst="borderCallout1">
            <a:avLst>
              <a:gd name="adj1" fmla="val 47742"/>
              <a:gd name="adj2" fmla="val 99710"/>
              <a:gd name="adj3" fmla="val -22900"/>
              <a:gd name="adj4" fmla="val 145234"/>
            </a:avLst>
          </a:prstGeom>
          <a:solidFill>
            <a:schemeClr val="accent1">
              <a:alpha val="52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House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470" name="CustomShape 7"/>
          <p:cNvSpPr/>
          <p:nvPr/>
        </p:nvSpPr>
        <p:spPr>
          <a:xfrm>
            <a:off x="366840" y="2881800"/>
            <a:ext cx="2194200" cy="696600"/>
          </a:xfrm>
          <a:prstGeom prst="borderCallout1">
            <a:avLst>
              <a:gd name="adj1" fmla="val 49701"/>
              <a:gd name="adj2" fmla="val 99891"/>
              <a:gd name="adj3" fmla="val 44922"/>
              <a:gd name="adj4" fmla="val 217815"/>
            </a:avLst>
          </a:prstGeom>
          <a:solidFill>
            <a:schemeClr val="accent5">
              <a:alpha val="42000"/>
            </a:schemeClr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Parking space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471" name="CustomShape 8"/>
          <p:cNvSpPr/>
          <p:nvPr/>
        </p:nvSpPr>
        <p:spPr>
          <a:xfrm>
            <a:off x="366840" y="1989000"/>
            <a:ext cx="2194200" cy="696600"/>
          </a:xfrm>
          <a:prstGeom prst="borderCallout1">
            <a:avLst>
              <a:gd name="adj1" fmla="val 49268"/>
              <a:gd name="adj2" fmla="val 100679"/>
              <a:gd name="adj3" fmla="val 103589"/>
              <a:gd name="adj4" fmla="val 139977"/>
            </a:avLst>
          </a:prstGeom>
          <a:solidFill>
            <a:srgbClr val="FFFF00">
              <a:alpha val="29000"/>
            </a:srgbClr>
          </a:solidFill>
          <a:ln>
            <a:solidFill>
              <a:srgbClr val="FFC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Pavement around  park 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472" name="CustomShape 9"/>
          <p:cNvSpPr/>
          <p:nvPr/>
        </p:nvSpPr>
        <p:spPr>
          <a:xfrm>
            <a:off x="3422880" y="2658600"/>
            <a:ext cx="1753920" cy="15912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73" name="CustomShape 10"/>
          <p:cNvSpPr/>
          <p:nvPr/>
        </p:nvSpPr>
        <p:spPr>
          <a:xfrm>
            <a:off x="3422880" y="4480560"/>
            <a:ext cx="1753920" cy="15912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74" name="CustomShape 11"/>
          <p:cNvSpPr/>
          <p:nvPr/>
        </p:nvSpPr>
        <p:spPr>
          <a:xfrm rot="16200000">
            <a:off x="2658240" y="3583440"/>
            <a:ext cx="1661760" cy="13248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75" name="CustomShape 12"/>
          <p:cNvSpPr/>
          <p:nvPr/>
        </p:nvSpPr>
        <p:spPr>
          <a:xfrm rot="16200000">
            <a:off x="4910760" y="4164120"/>
            <a:ext cx="434880" cy="14796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76" name="CustomShape 13"/>
          <p:cNvSpPr/>
          <p:nvPr/>
        </p:nvSpPr>
        <p:spPr>
          <a:xfrm rot="16200000">
            <a:off x="4737600" y="3275640"/>
            <a:ext cx="1152000" cy="288000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477" name="CustomShape 14"/>
          <p:cNvSpPr/>
          <p:nvPr/>
        </p:nvSpPr>
        <p:spPr>
          <a:xfrm>
            <a:off x="3581640" y="4306680"/>
            <a:ext cx="222840" cy="233640"/>
          </a:xfrm>
          <a:prstGeom prst="ellipse">
            <a:avLst/>
          </a:prstGeom>
          <a:noFill/>
          <a:ln w="47520">
            <a:round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8" name="Grafik 22"/>
          <p:cNvPicPr/>
          <p:nvPr/>
        </p:nvPicPr>
        <p:blipFill>
          <a:blip r:embed="rId4"/>
          <a:stretch/>
        </p:blipFill>
        <p:spPr>
          <a:xfrm>
            <a:off x="9380880" y="2797920"/>
            <a:ext cx="1693440" cy="1716840"/>
          </a:xfrm>
          <a:prstGeom prst="rect">
            <a:avLst/>
          </a:prstGeom>
          <a:ln>
            <a:noFill/>
          </a:ln>
        </p:spPr>
      </p:pic>
      <p:sp>
        <p:nvSpPr>
          <p:cNvPr id="479" name="CustomShape 15"/>
          <p:cNvSpPr/>
          <p:nvPr/>
        </p:nvSpPr>
        <p:spPr>
          <a:xfrm>
            <a:off x="9243000" y="2661480"/>
            <a:ext cx="1753920" cy="15912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solidFill>
              <a:srgbClr val="FFC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80" name="CustomShape 16"/>
          <p:cNvSpPr/>
          <p:nvPr/>
        </p:nvSpPr>
        <p:spPr>
          <a:xfrm>
            <a:off x="9243000" y="4483440"/>
            <a:ext cx="1753920" cy="15912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solidFill>
              <a:srgbClr val="FFC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81" name="CustomShape 17"/>
          <p:cNvSpPr/>
          <p:nvPr/>
        </p:nvSpPr>
        <p:spPr>
          <a:xfrm rot="16200000">
            <a:off x="8478360" y="3586320"/>
            <a:ext cx="1661760" cy="13248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solidFill>
              <a:srgbClr val="FFC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82" name="CustomShape 18"/>
          <p:cNvSpPr/>
          <p:nvPr/>
        </p:nvSpPr>
        <p:spPr>
          <a:xfrm rot="16200000">
            <a:off x="10770120" y="4167000"/>
            <a:ext cx="434880" cy="14796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83" name="CustomShape 19"/>
          <p:cNvSpPr/>
          <p:nvPr/>
        </p:nvSpPr>
        <p:spPr>
          <a:xfrm rot="16200000">
            <a:off x="10557720" y="3278520"/>
            <a:ext cx="1152000" cy="288000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484" name="CustomShape 20"/>
          <p:cNvSpPr/>
          <p:nvPr/>
        </p:nvSpPr>
        <p:spPr>
          <a:xfrm>
            <a:off x="9401400" y="4309560"/>
            <a:ext cx="222840" cy="233640"/>
          </a:xfrm>
          <a:prstGeom prst="ellipse">
            <a:avLst/>
          </a:prstGeom>
          <a:noFill/>
          <a:ln w="47520">
            <a:round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21"/>
          <p:cNvSpPr/>
          <p:nvPr/>
        </p:nvSpPr>
        <p:spPr>
          <a:xfrm>
            <a:off x="6212880" y="3774600"/>
            <a:ext cx="2194200" cy="696600"/>
          </a:xfrm>
          <a:prstGeom prst="borderCallout1">
            <a:avLst>
              <a:gd name="adj1" fmla="val 54921"/>
              <a:gd name="adj2" fmla="val 99699"/>
              <a:gd name="adj3" fmla="val 57833"/>
              <a:gd name="adj4" fmla="val 213421"/>
            </a:avLst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Fence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486" name="CustomShape 22"/>
          <p:cNvSpPr/>
          <p:nvPr/>
        </p:nvSpPr>
        <p:spPr>
          <a:xfrm>
            <a:off x="6212880" y="4667400"/>
            <a:ext cx="2194200" cy="696600"/>
          </a:xfrm>
          <a:prstGeom prst="borderCallout1">
            <a:avLst>
              <a:gd name="adj1" fmla="val 47742"/>
              <a:gd name="adj2" fmla="val 99710"/>
              <a:gd name="adj3" fmla="val -22900"/>
              <a:gd name="adj4" fmla="val 145234"/>
            </a:avLst>
          </a:prstGeom>
          <a:solidFill>
            <a:schemeClr val="accent1">
              <a:alpha val="52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House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487" name="CustomShape 23"/>
          <p:cNvSpPr/>
          <p:nvPr/>
        </p:nvSpPr>
        <p:spPr>
          <a:xfrm>
            <a:off x="6212880" y="2881800"/>
            <a:ext cx="2194200" cy="696600"/>
          </a:xfrm>
          <a:prstGeom prst="borderCallout1">
            <a:avLst>
              <a:gd name="adj1" fmla="val 49701"/>
              <a:gd name="adj2" fmla="val 99891"/>
              <a:gd name="adj3" fmla="val 44922"/>
              <a:gd name="adj4" fmla="val 217815"/>
            </a:avLst>
          </a:prstGeom>
          <a:solidFill>
            <a:schemeClr val="accent5">
              <a:alpha val="42000"/>
            </a:schemeClr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Parking space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488" name="CustomShape 24"/>
          <p:cNvSpPr/>
          <p:nvPr/>
        </p:nvSpPr>
        <p:spPr>
          <a:xfrm>
            <a:off x="6212880" y="1989000"/>
            <a:ext cx="2194200" cy="696600"/>
          </a:xfrm>
          <a:prstGeom prst="borderCallout1">
            <a:avLst>
              <a:gd name="adj1" fmla="val 49268"/>
              <a:gd name="adj2" fmla="val 100679"/>
              <a:gd name="adj3" fmla="val 103589"/>
              <a:gd name="adj4" fmla="val 139977"/>
            </a:avLst>
          </a:prstGeom>
          <a:solidFill>
            <a:srgbClr val="FFFF00">
              <a:alpha val="29000"/>
            </a:srgbClr>
          </a:solidFill>
          <a:ln>
            <a:solidFill>
              <a:srgbClr val="FFC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Pavement around  park 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489" name="CustomShape 25"/>
          <p:cNvSpPr/>
          <p:nvPr/>
        </p:nvSpPr>
        <p:spPr>
          <a:xfrm>
            <a:off x="207000" y="6309360"/>
            <a:ext cx="2574000" cy="4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extShape 1"/>
          <p:cNvSpPr txBox="1"/>
          <p:nvPr/>
        </p:nvSpPr>
        <p:spPr>
          <a:xfrm>
            <a:off x="1091664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18.12.2018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491" name="TextShape 2"/>
          <p:cNvSpPr txBox="1"/>
          <p:nvPr/>
        </p:nvSpPr>
        <p:spPr>
          <a:xfrm>
            <a:off x="6094440" y="6308640"/>
            <a:ext cx="4631400" cy="459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Robin Stähli, Christoph Martin and Lukas Bircher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492" name="TextShape 3"/>
          <p:cNvSpPr txBox="1"/>
          <p:nvPr/>
        </p:nvSpPr>
        <p:spPr>
          <a:xfrm>
            <a:off x="11624760" y="6308640"/>
            <a:ext cx="35496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fld id="{C30563D0-2E2C-4821-BB22-BF027BCD4873}" type="slidenum">
              <a:rPr lang="de-DE" sz="800" b="0" strike="noStrike" spc="-1">
                <a:solidFill>
                  <a:srgbClr val="000000"/>
                </a:solidFill>
                <a:latin typeface="Arial"/>
              </a:rPr>
              <a:t>12</a:t>
            </a:fld>
            <a:endParaRPr lang="de-DE" sz="800" b="0" strike="noStrike" spc="-1">
              <a:latin typeface="Times New Roman"/>
            </a:endParaRPr>
          </a:p>
        </p:txBody>
      </p:sp>
      <p:sp>
        <p:nvSpPr>
          <p:cNvPr id="493" name="TextShape 4"/>
          <p:cNvSpPr txBox="1"/>
          <p:nvPr/>
        </p:nvSpPr>
        <p:spPr>
          <a:xfrm>
            <a:off x="324000" y="620640"/>
            <a:ext cx="1153764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4000" tIns="54000" rIns="144000" bIns="0"/>
          <a:lstStyle/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</a:rPr>
              <a:t>Conclusion</a:t>
            </a:r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TextShape 5"/>
          <p:cNvSpPr txBox="1"/>
          <p:nvPr/>
        </p:nvSpPr>
        <p:spPr>
          <a:xfrm>
            <a:off x="324000" y="2023920"/>
            <a:ext cx="11537640" cy="4209840"/>
          </a:xfrm>
          <a:prstGeom prst="rect">
            <a:avLst/>
          </a:prstGeom>
          <a:noFill/>
          <a:ln>
            <a:noFill/>
          </a:ln>
        </p:spPr>
        <p:txBody>
          <a:bodyPr lIns="140400" tIns="0" rIns="144000" bIns="0"/>
          <a:lstStyle/>
          <a:p>
            <a:pPr marL="361800" indent="-361440">
              <a:lnSpc>
                <a:spcPct val="100000"/>
              </a:lnSpc>
              <a:spcBef>
                <a:spcPts val="499"/>
              </a:spcBef>
              <a:buClr>
                <a:srgbClr val="1F407A"/>
              </a:buClr>
              <a:buFont typeface="Wingdings" charset="2"/>
              <a:buChar char="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</a:rPr>
              <a:t>The code seems to be applicable to reality</a:t>
            </a: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  <a:p>
            <a:pPr marL="361800" indent="-361440">
              <a:lnSpc>
                <a:spcPct val="100000"/>
              </a:lnSpc>
              <a:spcBef>
                <a:spcPts val="499"/>
              </a:spcBef>
              <a:buClr>
                <a:srgbClr val="1F407A"/>
              </a:buClr>
              <a:buFont typeface="Wingdings" charset="2"/>
              <a:buChar char="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</a:rPr>
              <a:t>Model parameter are difficult to identify</a:t>
            </a: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  <a:p>
            <a:pPr marL="361800" indent="-361440">
              <a:lnSpc>
                <a:spcPct val="100000"/>
              </a:lnSpc>
              <a:spcBef>
                <a:spcPts val="499"/>
              </a:spcBef>
              <a:buClr>
                <a:srgbClr val="1F407A"/>
              </a:buClr>
              <a:buFont typeface="Wingdings" charset="2"/>
              <a:buChar char="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</a:rPr>
              <a:t>Better estimation methods for pedestrian distribution could be applied</a:t>
            </a:r>
          </a:p>
        </p:txBody>
      </p:sp>
      <p:sp>
        <p:nvSpPr>
          <p:cNvPr id="495" name="CustomShape 6"/>
          <p:cNvSpPr/>
          <p:nvPr/>
        </p:nvSpPr>
        <p:spPr>
          <a:xfrm>
            <a:off x="207000" y="6309360"/>
            <a:ext cx="2574000" cy="4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extShape 1"/>
          <p:cNvSpPr txBox="1"/>
          <p:nvPr/>
        </p:nvSpPr>
        <p:spPr>
          <a:xfrm>
            <a:off x="1091664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18.12.2018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497" name="TextShape 2"/>
          <p:cNvSpPr txBox="1"/>
          <p:nvPr/>
        </p:nvSpPr>
        <p:spPr>
          <a:xfrm>
            <a:off x="6094440" y="6308640"/>
            <a:ext cx="4631400" cy="459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Robin Stähli, Christoph Martin and Lukas Bircher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498" name="TextShape 3"/>
          <p:cNvSpPr txBox="1"/>
          <p:nvPr/>
        </p:nvSpPr>
        <p:spPr>
          <a:xfrm>
            <a:off x="11624760" y="6308640"/>
            <a:ext cx="35496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fld id="{2D6C491C-6FD0-4EB3-8EA4-F16ED7186E6E}" type="slidenum">
              <a:rPr lang="de-DE" sz="800" b="0" strike="noStrike" spc="-1">
                <a:solidFill>
                  <a:srgbClr val="000000"/>
                </a:solidFill>
                <a:latin typeface="Arial"/>
              </a:rPr>
              <a:t>13</a:t>
            </a:fld>
            <a:endParaRPr lang="de-DE" sz="800" b="0" strike="noStrike" spc="-1">
              <a:latin typeface="Times New Roman"/>
            </a:endParaRPr>
          </a:p>
        </p:txBody>
      </p:sp>
      <p:sp>
        <p:nvSpPr>
          <p:cNvPr id="499" name="TextShape 4"/>
          <p:cNvSpPr txBox="1"/>
          <p:nvPr/>
        </p:nvSpPr>
        <p:spPr>
          <a:xfrm>
            <a:off x="324000" y="620640"/>
            <a:ext cx="1153764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4000" tIns="54000" rIns="144000" bIns="0"/>
          <a:lstStyle/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</a:rPr>
              <a:t>Visualisation of trail evolution</a:t>
            </a:r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0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</p:blipFill>
        <p:spPr>
          <a:xfrm>
            <a:off x="3861360" y="1592640"/>
            <a:ext cx="4152600" cy="4209840"/>
          </a:xfrm>
          <a:prstGeom prst="rect">
            <a:avLst/>
          </a:prstGeom>
          <a:ln>
            <a:noFill/>
          </a:ln>
        </p:spPr>
      </p:pic>
      <p:sp>
        <p:nvSpPr>
          <p:cNvPr id="501" name="CustomShape 5"/>
          <p:cNvSpPr/>
          <p:nvPr/>
        </p:nvSpPr>
        <p:spPr>
          <a:xfrm>
            <a:off x="207000" y="6309360"/>
            <a:ext cx="2574000" cy="4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8000" fill="hold"/>
                                        <p:tgtEl>
                                          <p:spTgt spid="5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Bildplatzhalter 8"/>
          <p:cNvPicPr/>
          <p:nvPr/>
        </p:nvPicPr>
        <p:blipFill>
          <a:blip r:embed="rId3"/>
          <a:srcRect t="3" b="3"/>
          <a:stretch/>
        </p:blipFill>
        <p:spPr>
          <a:xfrm>
            <a:off x="0" y="0"/>
            <a:ext cx="12186720" cy="6857640"/>
          </a:xfrm>
          <a:prstGeom prst="rect">
            <a:avLst/>
          </a:prstGeom>
          <a:ln w="6480">
            <a:solidFill>
              <a:srgbClr val="FF0066"/>
            </a:solidFill>
            <a:round/>
          </a:ln>
        </p:spPr>
      </p:pic>
      <p:sp>
        <p:nvSpPr>
          <p:cNvPr id="503" name="TextShape 1"/>
          <p:cNvSpPr txBox="1"/>
          <p:nvPr/>
        </p:nvSpPr>
        <p:spPr>
          <a:xfrm>
            <a:off x="324000" y="1044000"/>
            <a:ext cx="11537640" cy="979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4000" tIns="0" rIns="144000" bIns="0"/>
          <a:lstStyle/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</a:rPr>
              <a:t>Questions?</a:t>
            </a:r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TextShape 2"/>
          <p:cNvSpPr txBox="1"/>
          <p:nvPr/>
        </p:nvSpPr>
        <p:spPr>
          <a:xfrm>
            <a:off x="324000" y="620640"/>
            <a:ext cx="11537640" cy="465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51200" tIns="90000" rIns="144000" bIns="0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  <p:grpSp>
        <p:nvGrpSpPr>
          <p:cNvPr id="505" name="Group 3"/>
          <p:cNvGrpSpPr/>
          <p:nvPr/>
        </p:nvGrpSpPr>
        <p:grpSpPr>
          <a:xfrm>
            <a:off x="144360" y="152280"/>
            <a:ext cx="11897640" cy="612360"/>
            <a:chOff x="144360" y="152280"/>
            <a:chExt cx="11897640" cy="612360"/>
          </a:xfrm>
        </p:grpSpPr>
        <p:sp>
          <p:nvSpPr>
            <p:cNvPr id="506" name="CustomShape 4"/>
            <p:cNvSpPr/>
            <p:nvPr/>
          </p:nvSpPr>
          <p:spPr>
            <a:xfrm>
              <a:off x="144360" y="152280"/>
              <a:ext cx="11896200" cy="4712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7" name="CustomShape 5"/>
            <p:cNvSpPr/>
            <p:nvPr/>
          </p:nvSpPr>
          <p:spPr>
            <a:xfrm>
              <a:off x="144360" y="597600"/>
              <a:ext cx="186120" cy="167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8" name="CustomShape 6"/>
            <p:cNvSpPr/>
            <p:nvPr/>
          </p:nvSpPr>
          <p:spPr>
            <a:xfrm>
              <a:off x="11855160" y="597600"/>
              <a:ext cx="186840" cy="167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509" name="Bild 18"/>
          <p:cNvPicPr/>
          <p:nvPr/>
        </p:nvPicPr>
        <p:blipFill>
          <a:blip r:embed="rId4"/>
          <a:stretch/>
        </p:blipFill>
        <p:spPr>
          <a:xfrm>
            <a:off x="324000" y="306000"/>
            <a:ext cx="970560" cy="158040"/>
          </a:xfrm>
          <a:prstGeom prst="rect">
            <a:avLst/>
          </a:prstGeom>
          <a:ln>
            <a:noFill/>
          </a:ln>
        </p:spPr>
      </p:pic>
      <p:sp>
        <p:nvSpPr>
          <p:cNvPr id="510" name="CustomShape 7"/>
          <p:cNvSpPr/>
          <p:nvPr/>
        </p:nvSpPr>
        <p:spPr>
          <a:xfrm>
            <a:off x="7529760" y="2469240"/>
            <a:ext cx="1947600" cy="313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0" b="1" strike="noStrike" spc="-1">
                <a:solidFill>
                  <a:srgbClr val="000000"/>
                </a:solidFill>
                <a:latin typeface="Arial"/>
              </a:rPr>
              <a:t>?</a:t>
            </a:r>
            <a:endParaRPr lang="de-DE" sz="200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extShape 1"/>
          <p:cNvSpPr txBox="1"/>
          <p:nvPr/>
        </p:nvSpPr>
        <p:spPr>
          <a:xfrm>
            <a:off x="1091664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18.12.2018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512" name="TextShape 2"/>
          <p:cNvSpPr txBox="1"/>
          <p:nvPr/>
        </p:nvSpPr>
        <p:spPr>
          <a:xfrm>
            <a:off x="6094440" y="6308640"/>
            <a:ext cx="4631400" cy="459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Robin Stähli, Christoph Martin and Lukas Bircher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513" name="TextShape 3"/>
          <p:cNvSpPr txBox="1"/>
          <p:nvPr/>
        </p:nvSpPr>
        <p:spPr>
          <a:xfrm>
            <a:off x="11624760" y="6308640"/>
            <a:ext cx="35496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fld id="{0F70E46B-678E-444B-AD2D-8C1E965D2A32}" type="slidenum">
              <a:rPr lang="de-DE" sz="800" b="0" strike="noStrike" spc="-1">
                <a:solidFill>
                  <a:srgbClr val="000000"/>
                </a:solidFill>
                <a:latin typeface="Arial"/>
              </a:rPr>
              <a:t>15</a:t>
            </a:fld>
            <a:endParaRPr lang="de-DE" sz="800" b="0" strike="noStrike" spc="-1">
              <a:latin typeface="Times New Roman"/>
            </a:endParaRPr>
          </a:p>
        </p:txBody>
      </p:sp>
      <p:sp>
        <p:nvSpPr>
          <p:cNvPr id="514" name="TextShape 4"/>
          <p:cNvSpPr txBox="1"/>
          <p:nvPr/>
        </p:nvSpPr>
        <p:spPr>
          <a:xfrm>
            <a:off x="324000" y="620640"/>
            <a:ext cx="1153764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4000" tIns="54000" rIns="144000" bIns="0"/>
          <a:lstStyle/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</a:rPr>
              <a:t>Sources</a:t>
            </a:r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TextShape 5"/>
          <p:cNvSpPr txBox="1"/>
          <p:nvPr/>
        </p:nvSpPr>
        <p:spPr>
          <a:xfrm>
            <a:off x="324000" y="2023920"/>
            <a:ext cx="11537640" cy="4209840"/>
          </a:xfrm>
          <a:prstGeom prst="rect">
            <a:avLst/>
          </a:prstGeom>
          <a:noFill/>
          <a:ln>
            <a:noFill/>
          </a:ln>
        </p:spPr>
        <p:txBody>
          <a:bodyPr lIns="140400" tIns="0" rIns="144000" bIns="0"/>
          <a:lstStyle/>
          <a:p>
            <a:pPr marL="361800" indent="-361440">
              <a:lnSpc>
                <a:spcPct val="100000"/>
              </a:lnSpc>
              <a:spcBef>
                <a:spcPts val="499"/>
              </a:spcBef>
              <a:buClr>
                <a:srgbClr val="1F407A"/>
              </a:buClr>
              <a:buFont typeface="Wingdings" charset="2"/>
              <a:buChar char=""/>
            </a:pPr>
            <a:r>
              <a:rPr lang="de-DE" sz="2400" b="0" i="1" strike="noStrike" spc="-1">
                <a:solidFill>
                  <a:srgbClr val="000000"/>
                </a:solidFill>
                <a:latin typeface="Arial"/>
              </a:rPr>
              <a:t>Dirk Helbing, Joachim Keltsch &amp; Péter Molnár. Modeling the evolution of human trail systems. Macmillan PublishersLtd, Nature, 1997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CustomShape 6"/>
          <p:cNvSpPr/>
          <p:nvPr/>
        </p:nvSpPr>
        <p:spPr>
          <a:xfrm>
            <a:off x="207000" y="6309360"/>
            <a:ext cx="2574000" cy="4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118611" y="6245970"/>
            <a:ext cx="4631883" cy="459776"/>
          </a:xfrm>
        </p:spPr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61490"/>
            <a:ext cx="11537950" cy="972000"/>
          </a:xfrm>
        </p:spPr>
        <p:txBody>
          <a:bodyPr/>
          <a:lstStyle/>
          <a:p>
            <a:r>
              <a:rPr lang="en-GB" dirty="0"/>
              <a:t>Implementation of Model</a:t>
            </a:r>
          </a:p>
        </p:txBody>
      </p:sp>
      <p:sp>
        <p:nvSpPr>
          <p:cNvPr id="52" name="Pfeil: nach rechts 51">
            <a:extLst>
              <a:ext uri="{FF2B5EF4-FFF2-40B4-BE49-F238E27FC236}">
                <a16:creationId xmlns:a16="http://schemas.microsoft.com/office/drawing/2014/main" id="{B5E4006D-E7F9-4E00-B604-7B6DEDD0AD27}"/>
              </a:ext>
            </a:extLst>
          </p:cNvPr>
          <p:cNvSpPr/>
          <p:nvPr/>
        </p:nvSpPr>
        <p:spPr>
          <a:xfrm>
            <a:off x="4941336" y="4639067"/>
            <a:ext cx="1608395" cy="5854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" name="Pfeil: nach rechts 52">
            <a:extLst>
              <a:ext uri="{FF2B5EF4-FFF2-40B4-BE49-F238E27FC236}">
                <a16:creationId xmlns:a16="http://schemas.microsoft.com/office/drawing/2014/main" id="{D5A9FC89-4C5F-4820-A852-F5A532228515}"/>
              </a:ext>
            </a:extLst>
          </p:cNvPr>
          <p:cNvSpPr/>
          <p:nvPr/>
        </p:nvSpPr>
        <p:spPr>
          <a:xfrm rot="10800000">
            <a:off x="4941336" y="2731655"/>
            <a:ext cx="1608395" cy="5854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57" name="Tabelle 56">
            <a:extLst>
              <a:ext uri="{FF2B5EF4-FFF2-40B4-BE49-F238E27FC236}">
                <a16:creationId xmlns:a16="http://schemas.microsoft.com/office/drawing/2014/main" id="{585FC4E8-D0FE-45DC-996D-5E80894FE2A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89763" y="2475736"/>
          <a:ext cx="1011627" cy="109728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337209">
                  <a:extLst>
                    <a:ext uri="{9D8B030D-6E8A-4147-A177-3AD203B41FA5}">
                      <a16:colId xmlns:a16="http://schemas.microsoft.com/office/drawing/2014/main" val="941902792"/>
                    </a:ext>
                  </a:extLst>
                </a:gridCol>
                <a:gridCol w="337209">
                  <a:extLst>
                    <a:ext uri="{9D8B030D-6E8A-4147-A177-3AD203B41FA5}">
                      <a16:colId xmlns:a16="http://schemas.microsoft.com/office/drawing/2014/main" val="1836489970"/>
                    </a:ext>
                  </a:extLst>
                </a:gridCol>
                <a:gridCol w="337209">
                  <a:extLst>
                    <a:ext uri="{9D8B030D-6E8A-4147-A177-3AD203B41FA5}">
                      <a16:colId xmlns:a16="http://schemas.microsoft.com/office/drawing/2014/main" val="1698810732"/>
                    </a:ext>
                  </a:extLst>
                </a:gridCol>
              </a:tblGrid>
              <a:tr h="325848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936138"/>
                  </a:ext>
                </a:extLst>
              </a:tr>
              <a:tr h="325848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820407"/>
                  </a:ext>
                </a:extLst>
              </a:tr>
              <a:tr h="325848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638714"/>
                  </a:ext>
                </a:extLst>
              </a:tr>
            </a:tbl>
          </a:graphicData>
        </a:graphic>
      </p:graphicFrame>
      <p:graphicFrame>
        <p:nvGraphicFramePr>
          <p:cNvPr id="58" name="Tabelle 57">
            <a:extLst>
              <a:ext uri="{FF2B5EF4-FFF2-40B4-BE49-F238E27FC236}">
                <a16:creationId xmlns:a16="http://schemas.microsoft.com/office/drawing/2014/main" id="{3F152230-A8F8-4495-AEB1-616DBD0E26A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29937" y="4627706"/>
          <a:ext cx="1011627" cy="109728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337209">
                  <a:extLst>
                    <a:ext uri="{9D8B030D-6E8A-4147-A177-3AD203B41FA5}">
                      <a16:colId xmlns:a16="http://schemas.microsoft.com/office/drawing/2014/main" val="941902792"/>
                    </a:ext>
                  </a:extLst>
                </a:gridCol>
                <a:gridCol w="337209">
                  <a:extLst>
                    <a:ext uri="{9D8B030D-6E8A-4147-A177-3AD203B41FA5}">
                      <a16:colId xmlns:a16="http://schemas.microsoft.com/office/drawing/2014/main" val="1836489970"/>
                    </a:ext>
                  </a:extLst>
                </a:gridCol>
                <a:gridCol w="337209">
                  <a:extLst>
                    <a:ext uri="{9D8B030D-6E8A-4147-A177-3AD203B41FA5}">
                      <a16:colId xmlns:a16="http://schemas.microsoft.com/office/drawing/2014/main" val="1698810732"/>
                    </a:ext>
                  </a:extLst>
                </a:gridCol>
              </a:tblGrid>
              <a:tr h="325848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936138"/>
                  </a:ext>
                </a:extLst>
              </a:tr>
              <a:tr h="325848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820407"/>
                  </a:ext>
                </a:extLst>
              </a:tr>
              <a:tr h="325848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638714"/>
                  </a:ext>
                </a:extLst>
              </a:tr>
            </a:tbl>
          </a:graphicData>
        </a:graphic>
      </p:graphicFrame>
      <p:sp>
        <p:nvSpPr>
          <p:cNvPr id="65" name="Pfeil: 180-Grad 64">
            <a:extLst>
              <a:ext uri="{FF2B5EF4-FFF2-40B4-BE49-F238E27FC236}">
                <a16:creationId xmlns:a16="http://schemas.microsoft.com/office/drawing/2014/main" id="{A49C9A77-D8A7-493C-895E-72CE8E1A6F52}"/>
              </a:ext>
            </a:extLst>
          </p:cNvPr>
          <p:cNvSpPr/>
          <p:nvPr/>
        </p:nvSpPr>
        <p:spPr>
          <a:xfrm rot="16200000" flipV="1">
            <a:off x="8783879" y="3353761"/>
            <a:ext cx="2399489" cy="1155273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66" name="Pfeil: 180-Grad 65">
            <a:extLst>
              <a:ext uri="{FF2B5EF4-FFF2-40B4-BE49-F238E27FC236}">
                <a16:creationId xmlns:a16="http://schemas.microsoft.com/office/drawing/2014/main" id="{6F3143DD-3069-4C6F-AB2D-035AFC779E56}"/>
              </a:ext>
            </a:extLst>
          </p:cNvPr>
          <p:cNvSpPr/>
          <p:nvPr/>
        </p:nvSpPr>
        <p:spPr>
          <a:xfrm rot="5400000" flipV="1">
            <a:off x="660400" y="3353762"/>
            <a:ext cx="2399489" cy="1155273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11CCBB4-2F15-8D42-B61F-F1558ACB3758}"/>
              </a:ext>
            </a:extLst>
          </p:cNvPr>
          <p:cNvGrpSpPr/>
          <p:nvPr/>
        </p:nvGrpSpPr>
        <p:grpSpPr>
          <a:xfrm>
            <a:off x="7109565" y="4306444"/>
            <a:ext cx="2124951" cy="1463573"/>
            <a:chOff x="2816384" y="4441575"/>
            <a:chExt cx="2124951" cy="1463573"/>
          </a:xfrm>
        </p:grpSpPr>
        <p:pic>
          <p:nvPicPr>
            <p:cNvPr id="60" name="Grafik 59" descr="Gehen">
              <a:extLst>
                <a:ext uri="{FF2B5EF4-FFF2-40B4-BE49-F238E27FC236}">
                  <a16:creationId xmlns:a16="http://schemas.microsoft.com/office/drawing/2014/main" id="{1737882F-6BB6-4266-B9A2-87BF4F6EB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42417" y="4441575"/>
              <a:ext cx="988734" cy="988734"/>
            </a:xfrm>
            <a:prstGeom prst="rect">
              <a:avLst/>
            </a:prstGeom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270DDF73-191D-434C-8097-AD3D63F3448F}"/>
                </a:ext>
              </a:extLst>
            </p:cNvPr>
            <p:cNvSpPr txBox="1"/>
            <p:nvPr/>
          </p:nvSpPr>
          <p:spPr>
            <a:xfrm rot="10800000" flipV="1">
              <a:off x="2816384" y="5443483"/>
              <a:ext cx="21249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old position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4BC3D5F2-6600-9248-85B4-DCB561FC949B}"/>
              </a:ext>
            </a:extLst>
          </p:cNvPr>
          <p:cNvGrpSpPr/>
          <p:nvPr/>
        </p:nvGrpSpPr>
        <p:grpSpPr>
          <a:xfrm>
            <a:off x="2539365" y="2039646"/>
            <a:ext cx="2194838" cy="1900084"/>
            <a:chOff x="6851109" y="4005064"/>
            <a:chExt cx="2194838" cy="1900084"/>
          </a:xfrm>
        </p:grpSpPr>
        <p:pic>
          <p:nvPicPr>
            <p:cNvPr id="61" name="Grafik 60" descr="Gehen">
              <a:extLst>
                <a:ext uri="{FF2B5EF4-FFF2-40B4-BE49-F238E27FC236}">
                  <a16:creationId xmlns:a16="http://schemas.microsoft.com/office/drawing/2014/main" id="{F850AFA2-CD5C-420A-ACBC-3E088F793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51109" y="4499544"/>
              <a:ext cx="1039744" cy="955971"/>
            </a:xfrm>
            <a:prstGeom prst="rect">
              <a:avLst/>
            </a:prstGeom>
          </p:spPr>
        </p:pic>
        <p:sp>
          <p:nvSpPr>
            <p:cNvPr id="62" name="Pfeil: nach unten gekrümmt 61">
              <a:extLst>
                <a:ext uri="{FF2B5EF4-FFF2-40B4-BE49-F238E27FC236}">
                  <a16:creationId xmlns:a16="http://schemas.microsoft.com/office/drawing/2014/main" id="{950A6E4A-5954-4182-872E-D8BBF98294A7}"/>
                </a:ext>
              </a:extLst>
            </p:cNvPr>
            <p:cNvSpPr/>
            <p:nvPr/>
          </p:nvSpPr>
          <p:spPr>
            <a:xfrm>
              <a:off x="7370981" y="4005064"/>
              <a:ext cx="1303002" cy="436252"/>
            </a:xfrm>
            <a:prstGeom prst="curvedDownArrow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/>
                </a:solidFill>
              </a:endParaRPr>
            </a:p>
          </p:txBody>
        </p:sp>
        <p:pic>
          <p:nvPicPr>
            <p:cNvPr id="63" name="Grafik 62" descr="Gehen">
              <a:extLst>
                <a:ext uri="{FF2B5EF4-FFF2-40B4-BE49-F238E27FC236}">
                  <a16:creationId xmlns:a16="http://schemas.microsoft.com/office/drawing/2014/main" id="{0C384BB3-FCCF-4803-8181-71F403879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06203" y="4511536"/>
              <a:ext cx="1039744" cy="955971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5A2104E8-91E7-4F40-AEFF-432C0B480BBD}"/>
                </a:ext>
              </a:extLst>
            </p:cNvPr>
            <p:cNvSpPr txBox="1"/>
            <p:nvPr/>
          </p:nvSpPr>
          <p:spPr>
            <a:xfrm rot="10800000" flipV="1">
              <a:off x="6920996" y="5443483"/>
              <a:ext cx="21249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new position</a:t>
              </a: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FC541D64-ABA6-9444-9BED-AD997459FFB0}"/>
              </a:ext>
            </a:extLst>
          </p:cNvPr>
          <p:cNvSpPr txBox="1"/>
          <p:nvPr/>
        </p:nvSpPr>
        <p:spPr>
          <a:xfrm>
            <a:off x="2866367" y="4203203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new</a:t>
            </a:r>
            <a:r>
              <a:rPr lang="de-DE" sz="2400" dirty="0"/>
              <a:t> </a:t>
            </a:r>
            <a:r>
              <a:rPr lang="de-DE" sz="2400" dirty="0" err="1"/>
              <a:t>field</a:t>
            </a:r>
            <a:endParaRPr lang="de-DE" sz="24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1D9029C-3778-354A-BC97-9A77327E1295}"/>
              </a:ext>
            </a:extLst>
          </p:cNvPr>
          <p:cNvSpPr txBox="1"/>
          <p:nvPr/>
        </p:nvSpPr>
        <p:spPr>
          <a:xfrm>
            <a:off x="7245747" y="2006538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old</a:t>
            </a:r>
            <a:r>
              <a:rPr lang="de-DE" sz="2400" dirty="0"/>
              <a:t> </a:t>
            </a:r>
            <a:r>
              <a:rPr lang="de-DE" sz="2400" dirty="0" err="1"/>
              <a:t>field</a:t>
            </a:r>
            <a:endParaRPr lang="de-DE" sz="24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EA71318-BB9C-7E45-863A-D67BC5253B1C}"/>
              </a:ext>
            </a:extLst>
          </p:cNvPr>
          <p:cNvSpPr txBox="1"/>
          <p:nvPr/>
        </p:nvSpPr>
        <p:spPr>
          <a:xfrm>
            <a:off x="4887518" y="4201093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new</a:t>
            </a:r>
            <a:r>
              <a:rPr lang="de-DE" sz="2400" dirty="0"/>
              <a:t> = </a:t>
            </a:r>
            <a:r>
              <a:rPr lang="de-DE" sz="2400" dirty="0" err="1"/>
              <a:t>old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754721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65" grpId="0" animBg="1"/>
      <p:bldP spid="66" grpId="0" animBg="1"/>
      <p:bldP spid="11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extShape 1"/>
          <p:cNvSpPr txBox="1"/>
          <p:nvPr/>
        </p:nvSpPr>
        <p:spPr>
          <a:xfrm>
            <a:off x="1091664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18.12.2018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518" name="TextShape 2"/>
          <p:cNvSpPr txBox="1"/>
          <p:nvPr/>
        </p:nvSpPr>
        <p:spPr>
          <a:xfrm>
            <a:off x="6094440" y="6308640"/>
            <a:ext cx="4631400" cy="459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Robin Stähli, Christoph Martin and Lukas Bircher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519" name="TextShape 3"/>
          <p:cNvSpPr txBox="1"/>
          <p:nvPr/>
        </p:nvSpPr>
        <p:spPr>
          <a:xfrm>
            <a:off x="11624760" y="6308640"/>
            <a:ext cx="35496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fld id="{0BF63611-020B-4E47-9935-161AB789E395}" type="slidenum">
              <a:rPr lang="de-DE" sz="800" b="0" strike="noStrike" spc="-1">
                <a:solidFill>
                  <a:srgbClr val="000000"/>
                </a:solidFill>
                <a:latin typeface="Arial"/>
              </a:rPr>
              <a:t>17</a:t>
            </a:fld>
            <a:endParaRPr lang="de-DE" sz="800" b="0" strike="noStrike" spc="-1">
              <a:latin typeface="Times New Roman"/>
            </a:endParaRPr>
          </a:p>
        </p:txBody>
      </p:sp>
      <p:sp>
        <p:nvSpPr>
          <p:cNvPr id="520" name="TextShape 4"/>
          <p:cNvSpPr txBox="1"/>
          <p:nvPr/>
        </p:nvSpPr>
        <p:spPr>
          <a:xfrm>
            <a:off x="324000" y="620640"/>
            <a:ext cx="1153764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4000" tIns="54000" rIns="144000" bIns="0"/>
          <a:lstStyle/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</a:rPr>
              <a:t>Outlook</a:t>
            </a:r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TextShape 5"/>
          <p:cNvSpPr txBox="1"/>
          <p:nvPr/>
        </p:nvSpPr>
        <p:spPr>
          <a:xfrm>
            <a:off x="324000" y="2023920"/>
            <a:ext cx="11537640" cy="4209840"/>
          </a:xfrm>
          <a:prstGeom prst="rect">
            <a:avLst/>
          </a:prstGeom>
          <a:noFill/>
          <a:ln>
            <a:noFill/>
          </a:ln>
        </p:spPr>
        <p:txBody>
          <a:bodyPr lIns="140400" tIns="0" rIns="144000" bIns="0"/>
          <a:lstStyle/>
          <a:p>
            <a:pPr marL="361800" indent="-361440">
              <a:lnSpc>
                <a:spcPct val="100000"/>
              </a:lnSpc>
              <a:spcBef>
                <a:spcPts val="499"/>
              </a:spcBef>
              <a:buClr>
                <a:srgbClr val="1F407A"/>
              </a:buClr>
              <a:buFont typeface="Wingdings" charset="2"/>
              <a:buChar char="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</a:rPr>
              <a:t>Differences of height in the ground</a:t>
            </a: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  <a:p>
            <a:pPr marL="361800" indent="-361440">
              <a:lnSpc>
                <a:spcPct val="100000"/>
              </a:lnSpc>
              <a:spcBef>
                <a:spcPts val="499"/>
              </a:spcBef>
              <a:buClr>
                <a:srgbClr val="1F407A"/>
              </a:buClr>
              <a:buFont typeface="Wingdings" charset="2"/>
              <a:buChar char="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</a:rPr>
              <a:t>Fixed, unpassable obstacles </a:t>
            </a:r>
          </a:p>
        </p:txBody>
      </p:sp>
      <p:sp>
        <p:nvSpPr>
          <p:cNvPr id="522" name="CustomShape 6"/>
          <p:cNvSpPr/>
          <p:nvPr/>
        </p:nvSpPr>
        <p:spPr>
          <a:xfrm>
            <a:off x="207000" y="6309360"/>
            <a:ext cx="2574000" cy="4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TextShape 1"/>
          <p:cNvSpPr txBox="1"/>
          <p:nvPr/>
        </p:nvSpPr>
        <p:spPr>
          <a:xfrm>
            <a:off x="1091664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18.12.2018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524" name="TextShape 2"/>
          <p:cNvSpPr txBox="1"/>
          <p:nvPr/>
        </p:nvSpPr>
        <p:spPr>
          <a:xfrm>
            <a:off x="6094440" y="6308640"/>
            <a:ext cx="4631400" cy="459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Robin Stähli, Christoph Martin and Lukas Bircher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525" name="TextShape 3"/>
          <p:cNvSpPr txBox="1"/>
          <p:nvPr/>
        </p:nvSpPr>
        <p:spPr>
          <a:xfrm>
            <a:off x="11624760" y="6308640"/>
            <a:ext cx="35496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fld id="{C1EC8AB7-7944-4039-A08F-B6110E48DCC0}" type="slidenum">
              <a:rPr lang="de-DE" sz="800" b="0" strike="noStrike" spc="-1">
                <a:solidFill>
                  <a:srgbClr val="000000"/>
                </a:solidFill>
                <a:latin typeface="Arial"/>
              </a:rPr>
              <a:t>18</a:t>
            </a:fld>
            <a:endParaRPr lang="de-DE" sz="800" b="0" strike="noStrike" spc="-1">
              <a:latin typeface="Times New Roman"/>
            </a:endParaRPr>
          </a:p>
        </p:txBody>
      </p:sp>
      <p:sp>
        <p:nvSpPr>
          <p:cNvPr id="526" name="TextShape 4"/>
          <p:cNvSpPr txBox="1"/>
          <p:nvPr/>
        </p:nvSpPr>
        <p:spPr>
          <a:xfrm>
            <a:off x="324000" y="620640"/>
            <a:ext cx="1153764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4000" tIns="54000" rIns="144000" bIns="0"/>
          <a:lstStyle/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</a:rPr>
              <a:t>Pedestrian distribution</a:t>
            </a:r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27" name="Group 5"/>
          <p:cNvGrpSpPr/>
          <p:nvPr/>
        </p:nvGrpSpPr>
        <p:grpSpPr>
          <a:xfrm>
            <a:off x="2073600" y="2337120"/>
            <a:ext cx="7372800" cy="3227040"/>
            <a:chOff x="2073600" y="2337120"/>
            <a:chExt cx="7372800" cy="3227040"/>
          </a:xfrm>
        </p:grpSpPr>
        <p:pic>
          <p:nvPicPr>
            <p:cNvPr id="528" name="Grafik 46"/>
            <p:cNvPicPr/>
            <p:nvPr/>
          </p:nvPicPr>
          <p:blipFill>
            <a:blip r:embed="rId3"/>
            <a:srcRect l="41123" t="36151" r="41621" b="33370"/>
            <a:stretch/>
          </p:blipFill>
          <p:spPr>
            <a:xfrm>
              <a:off x="4763880" y="3092760"/>
              <a:ext cx="1992240" cy="2471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9" name="CustomShape 6"/>
            <p:cNvSpPr/>
            <p:nvPr/>
          </p:nvSpPr>
          <p:spPr>
            <a:xfrm>
              <a:off x="6958800" y="3490920"/>
              <a:ext cx="2487600" cy="837360"/>
            </a:xfrm>
            <a:prstGeom prst="borderCallout1">
              <a:avLst>
                <a:gd name="adj1" fmla="val 53652"/>
                <a:gd name="adj2" fmla="val -926"/>
                <a:gd name="adj3" fmla="val 16821"/>
                <a:gd name="adj4" fmla="val -15995"/>
              </a:avLst>
            </a:prstGeom>
            <a:solidFill>
              <a:schemeClr val="accent1">
                <a:alpha val="47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/>
            <a:lstStyle/>
            <a:p>
              <a:pPr algn="ctr">
                <a:lnSpc>
                  <a:spcPct val="100000"/>
                </a:lnSpc>
              </a:pPr>
              <a:r>
                <a:rPr lang="de-DE" sz="1800" b="0" strike="noStrike" spc="-1">
                  <a:solidFill>
                    <a:srgbClr val="000000"/>
                  </a:solidFill>
                  <a:latin typeface="Arial"/>
                </a:rPr>
                <a:t>8 Spawn-Point</a:t>
              </a:r>
              <a:endParaRPr lang="de-DE" sz="1800" b="0" strike="noStrike" spc="-1">
                <a:latin typeface="Arial"/>
              </a:endParaRPr>
            </a:p>
          </p:txBody>
        </p:sp>
        <p:sp>
          <p:nvSpPr>
            <p:cNvPr id="530" name="CustomShape 7"/>
            <p:cNvSpPr/>
            <p:nvPr/>
          </p:nvSpPr>
          <p:spPr>
            <a:xfrm>
              <a:off x="2073600" y="4726800"/>
              <a:ext cx="2487600" cy="837360"/>
            </a:xfrm>
            <a:prstGeom prst="borderCallout1">
              <a:avLst>
                <a:gd name="adj1" fmla="val 98524"/>
                <a:gd name="adj2" fmla="val 100927"/>
                <a:gd name="adj3" fmla="val 58274"/>
                <a:gd name="adj4" fmla="val 144652"/>
              </a:avLst>
            </a:prstGeom>
            <a:solidFill>
              <a:srgbClr val="7030A0">
                <a:alpha val="26000"/>
              </a:srgbClr>
            </a:solidFill>
            <a:ln>
              <a:solidFill>
                <a:srgbClr val="7030A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/>
            <a:lstStyle/>
            <a:p>
              <a:pPr algn="ctr">
                <a:lnSpc>
                  <a:spcPct val="100000"/>
                </a:lnSpc>
              </a:pPr>
              <a:r>
                <a:rPr lang="de-DE" sz="1800" b="0" strike="noStrike" spc="-1">
                  <a:solidFill>
                    <a:srgbClr val="000000"/>
                  </a:solidFill>
                  <a:latin typeface="Arial"/>
                </a:rPr>
                <a:t>8 Spawn-Point</a:t>
              </a:r>
              <a:endParaRPr lang="de-DE" sz="1800" b="0" strike="noStrike" spc="-1">
                <a:latin typeface="Arial"/>
              </a:endParaRPr>
            </a:p>
          </p:txBody>
        </p:sp>
        <p:sp>
          <p:nvSpPr>
            <p:cNvPr id="531" name="CustomShape 8"/>
            <p:cNvSpPr/>
            <p:nvPr/>
          </p:nvSpPr>
          <p:spPr>
            <a:xfrm>
              <a:off x="6958800" y="4699800"/>
              <a:ext cx="2487600" cy="837360"/>
            </a:xfrm>
            <a:prstGeom prst="borderCallout1">
              <a:avLst>
                <a:gd name="adj1" fmla="val 53652"/>
                <a:gd name="adj2" fmla="val -463"/>
                <a:gd name="adj3" fmla="val 32659"/>
                <a:gd name="adj4" fmla="val -15648"/>
              </a:avLst>
            </a:prstGeom>
            <a:solidFill>
              <a:schemeClr val="bg2">
                <a:lumMod val="75000"/>
                <a:alpha val="59000"/>
              </a:schemeClr>
            </a:solidFill>
            <a:ln>
              <a:solidFill>
                <a:schemeClr val="bg2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/>
            <a:lstStyle/>
            <a:p>
              <a:pPr algn="ctr">
                <a:lnSpc>
                  <a:spcPct val="100000"/>
                </a:lnSpc>
              </a:pPr>
              <a:r>
                <a:rPr lang="de-DE" sz="1800" b="0" strike="noStrike" spc="-1">
                  <a:solidFill>
                    <a:srgbClr val="000000"/>
                  </a:solidFill>
                  <a:latin typeface="Arial"/>
                </a:rPr>
                <a:t>2 Spawn-Point</a:t>
              </a:r>
              <a:endParaRPr lang="de-DE" sz="1800" b="0" strike="noStrike" spc="-1">
                <a:latin typeface="Arial"/>
              </a:endParaRPr>
            </a:p>
          </p:txBody>
        </p:sp>
        <p:sp>
          <p:nvSpPr>
            <p:cNvPr id="532" name="CustomShape 9"/>
            <p:cNvSpPr/>
            <p:nvPr/>
          </p:nvSpPr>
          <p:spPr>
            <a:xfrm>
              <a:off x="6958800" y="2337120"/>
              <a:ext cx="2487600" cy="837360"/>
            </a:xfrm>
            <a:prstGeom prst="borderCallout1">
              <a:avLst>
                <a:gd name="adj1" fmla="val 50479"/>
                <a:gd name="adj2" fmla="val 0"/>
                <a:gd name="adj3" fmla="val 131855"/>
                <a:gd name="adj4" fmla="val -47244"/>
              </a:avLst>
            </a:prstGeom>
            <a:solidFill>
              <a:srgbClr val="92D050">
                <a:alpha val="26000"/>
              </a:srgbClr>
            </a:solidFill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/>
            <a:lstStyle/>
            <a:p>
              <a:pPr algn="ctr">
                <a:lnSpc>
                  <a:spcPct val="100000"/>
                </a:lnSpc>
              </a:pPr>
              <a:r>
                <a:rPr lang="de-DE" sz="1800" b="0" strike="noStrike" spc="-1">
                  <a:solidFill>
                    <a:srgbClr val="000000"/>
                  </a:solidFill>
                  <a:latin typeface="Arial"/>
                </a:rPr>
                <a:t>2 Spawn-Point</a:t>
              </a:r>
              <a:endParaRPr lang="de-DE" sz="1800" b="0" strike="noStrike" spc="-1">
                <a:latin typeface="Arial"/>
              </a:endParaRPr>
            </a:p>
          </p:txBody>
        </p:sp>
        <p:sp>
          <p:nvSpPr>
            <p:cNvPr id="533" name="CustomShape 10"/>
            <p:cNvSpPr/>
            <p:nvPr/>
          </p:nvSpPr>
          <p:spPr>
            <a:xfrm>
              <a:off x="2073600" y="2337120"/>
              <a:ext cx="2487600" cy="837360"/>
            </a:xfrm>
            <a:prstGeom prst="borderCallout1">
              <a:avLst>
                <a:gd name="adj1" fmla="val 155889"/>
                <a:gd name="adj2" fmla="val 120486"/>
                <a:gd name="adj3" fmla="val 101208"/>
                <a:gd name="adj4" fmla="val 100092"/>
              </a:avLst>
            </a:prstGeom>
            <a:solidFill>
              <a:srgbClr val="FFFF00">
                <a:alpha val="47000"/>
              </a:srgbClr>
            </a:solidFill>
            <a:ln>
              <a:solidFill>
                <a:srgbClr val="FFC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/>
            <a:lstStyle/>
            <a:p>
              <a:pPr algn="ctr">
                <a:lnSpc>
                  <a:spcPct val="100000"/>
                </a:lnSpc>
              </a:pPr>
              <a:r>
                <a:rPr lang="de-DE" sz="1800" b="0" strike="noStrike" spc="-1">
                  <a:solidFill>
                    <a:srgbClr val="000000"/>
                  </a:solidFill>
                  <a:latin typeface="Arial"/>
                </a:rPr>
                <a:t>2 Spawn-Point</a:t>
              </a:r>
              <a:endParaRPr lang="de-DE" sz="1800" b="0" strike="noStrike" spc="-1">
                <a:latin typeface="Arial"/>
              </a:endParaRPr>
            </a:p>
          </p:txBody>
        </p:sp>
        <p:sp>
          <p:nvSpPr>
            <p:cNvPr id="534" name="CustomShape 11"/>
            <p:cNvSpPr/>
            <p:nvPr/>
          </p:nvSpPr>
          <p:spPr>
            <a:xfrm>
              <a:off x="2073600" y="3490920"/>
              <a:ext cx="2487600" cy="837360"/>
            </a:xfrm>
            <a:prstGeom prst="borderCallout1">
              <a:avLst>
                <a:gd name="adj1" fmla="val 50441"/>
                <a:gd name="adj2" fmla="val 100463"/>
                <a:gd name="adj3" fmla="val 163293"/>
                <a:gd name="adj4" fmla="val 121621"/>
              </a:avLst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/>
            <a:lstStyle/>
            <a:p>
              <a:pPr algn="ctr">
                <a:lnSpc>
                  <a:spcPct val="100000"/>
                </a:lnSpc>
              </a:pPr>
              <a:r>
                <a:rPr lang="de-DE" sz="1800" b="0" strike="noStrike" spc="-1">
                  <a:solidFill>
                    <a:srgbClr val="000000"/>
                  </a:solidFill>
                  <a:latin typeface="Arial"/>
                </a:rPr>
                <a:t>2 Spawn-Point</a:t>
              </a:r>
              <a:endParaRPr lang="de-DE" sz="1800" b="0" strike="noStrike" spc="-1">
                <a:latin typeface="Arial"/>
              </a:endParaRPr>
            </a:p>
          </p:txBody>
        </p:sp>
      </p:grpSp>
      <p:sp>
        <p:nvSpPr>
          <p:cNvPr id="535" name="CustomShape 12"/>
          <p:cNvSpPr/>
          <p:nvPr/>
        </p:nvSpPr>
        <p:spPr>
          <a:xfrm>
            <a:off x="207000" y="6309360"/>
            <a:ext cx="2574000" cy="4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nhaltsplatzhalter 1"/>
          <p:cNvPicPr/>
          <p:nvPr/>
        </p:nvPicPr>
        <p:blipFill>
          <a:blip r:embed="rId3"/>
          <a:stretch/>
        </p:blipFill>
        <p:spPr>
          <a:xfrm>
            <a:off x="1269000" y="2133000"/>
            <a:ext cx="4333320" cy="2869560"/>
          </a:xfrm>
          <a:prstGeom prst="rect">
            <a:avLst/>
          </a:prstGeom>
          <a:ln>
            <a:noFill/>
          </a:ln>
        </p:spPr>
      </p:pic>
      <p:sp>
        <p:nvSpPr>
          <p:cNvPr id="284" name="TextShape 1"/>
          <p:cNvSpPr txBox="1"/>
          <p:nvPr/>
        </p:nvSpPr>
        <p:spPr>
          <a:xfrm>
            <a:off x="1091664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18.12.2018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285" name="TextShape 2"/>
          <p:cNvSpPr txBox="1"/>
          <p:nvPr/>
        </p:nvSpPr>
        <p:spPr>
          <a:xfrm>
            <a:off x="6094440" y="6308640"/>
            <a:ext cx="4631400" cy="459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de-DE" sz="800" b="0" strike="noStrike" spc="-1" dirty="0">
                <a:solidFill>
                  <a:srgbClr val="000000"/>
                </a:solidFill>
                <a:latin typeface="Arial"/>
              </a:rPr>
              <a:t>Robin </a:t>
            </a:r>
            <a:r>
              <a:rPr lang="de-DE" sz="800" b="0" strike="noStrike" spc="-1" dirty="0" err="1">
                <a:solidFill>
                  <a:srgbClr val="000000"/>
                </a:solidFill>
                <a:latin typeface="Arial"/>
              </a:rPr>
              <a:t>Stähli</a:t>
            </a:r>
            <a:r>
              <a:rPr lang="de-DE" sz="800" b="0" strike="noStrike" spc="-1" dirty="0">
                <a:solidFill>
                  <a:srgbClr val="000000"/>
                </a:solidFill>
                <a:latin typeface="Arial"/>
              </a:rPr>
              <a:t>, Christoph Martin </a:t>
            </a:r>
            <a:r>
              <a:rPr lang="de-DE" sz="800" b="0" strike="noStrike" spc="-1" dirty="0" err="1">
                <a:solidFill>
                  <a:srgbClr val="000000"/>
                </a:solidFill>
                <a:latin typeface="Arial"/>
              </a:rPr>
              <a:t>and</a:t>
            </a:r>
            <a:r>
              <a:rPr lang="de-DE" sz="800" b="0" strike="noStrike" spc="-1" dirty="0">
                <a:solidFill>
                  <a:srgbClr val="000000"/>
                </a:solidFill>
                <a:latin typeface="Arial"/>
              </a:rPr>
              <a:t> Lukas </a:t>
            </a:r>
            <a:r>
              <a:rPr lang="de-DE" sz="800" b="0" strike="noStrike" spc="-1" dirty="0" err="1">
                <a:solidFill>
                  <a:srgbClr val="000000"/>
                </a:solidFill>
                <a:latin typeface="Arial"/>
              </a:rPr>
              <a:t>Bircher</a:t>
            </a:r>
            <a:endParaRPr lang="de-DE" sz="800" b="0" strike="noStrike" spc="-1" dirty="0">
              <a:latin typeface="Times New Roman"/>
            </a:endParaRPr>
          </a:p>
        </p:txBody>
      </p:sp>
      <p:sp>
        <p:nvSpPr>
          <p:cNvPr id="286" name="TextShape 3"/>
          <p:cNvSpPr txBox="1"/>
          <p:nvPr/>
        </p:nvSpPr>
        <p:spPr>
          <a:xfrm>
            <a:off x="11624760" y="6308640"/>
            <a:ext cx="35496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fld id="{CBDBF435-5625-46A4-BC80-40A3AC080132}" type="slidenum">
              <a:rPr lang="de-DE" sz="800" b="0" strike="noStrike" spc="-1">
                <a:solidFill>
                  <a:srgbClr val="000000"/>
                </a:solidFill>
                <a:latin typeface="Arial"/>
              </a:rPr>
              <a:t>2</a:t>
            </a:fld>
            <a:endParaRPr lang="de-DE" sz="800" b="0" strike="noStrike" spc="-1">
              <a:latin typeface="Times New Roman"/>
            </a:endParaRPr>
          </a:p>
        </p:txBody>
      </p:sp>
      <p:sp>
        <p:nvSpPr>
          <p:cNvPr id="287" name="TextShape 4"/>
          <p:cNvSpPr txBox="1"/>
          <p:nvPr/>
        </p:nvSpPr>
        <p:spPr>
          <a:xfrm>
            <a:off x="324000" y="620640"/>
            <a:ext cx="1153764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4000" tIns="54000" rIns="144000" bIns="0"/>
          <a:lstStyle/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</a:rPr>
              <a:t>Trails in urban “green” spaces such as parks</a:t>
            </a:r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Inhaltsplatzhalter 8"/>
          <p:cNvPicPr/>
          <p:nvPr/>
        </p:nvPicPr>
        <p:blipFill>
          <a:blip r:embed="rId4"/>
          <a:srcRect l="44839" t="27482" r="21427" b="29113"/>
          <a:stretch/>
        </p:blipFill>
        <p:spPr>
          <a:xfrm>
            <a:off x="6584400" y="2133000"/>
            <a:ext cx="3965040" cy="2869560"/>
          </a:xfrm>
          <a:prstGeom prst="rect">
            <a:avLst/>
          </a:prstGeom>
          <a:ln>
            <a:noFill/>
          </a:ln>
        </p:spPr>
      </p:pic>
      <p:sp>
        <p:nvSpPr>
          <p:cNvPr id="289" name="CustomShape 5"/>
          <p:cNvSpPr/>
          <p:nvPr/>
        </p:nvSpPr>
        <p:spPr>
          <a:xfrm>
            <a:off x="1269000" y="5169960"/>
            <a:ext cx="4333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University Campus Stuttgart Germany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290" name="CustomShape 6"/>
          <p:cNvSpPr/>
          <p:nvPr/>
        </p:nvSpPr>
        <p:spPr>
          <a:xfrm>
            <a:off x="6562800" y="5173200"/>
            <a:ext cx="4333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Park in Alcalá (Madrid, Spain) 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291" name="CustomShape 7"/>
          <p:cNvSpPr/>
          <p:nvPr/>
        </p:nvSpPr>
        <p:spPr>
          <a:xfrm>
            <a:off x="207000" y="6309360"/>
            <a:ext cx="2574000" cy="4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115571" y="6308726"/>
            <a:ext cx="4631883" cy="459776"/>
          </a:xfrm>
        </p:spPr>
        <p:txBody>
          <a:bodyPr/>
          <a:lstStyle/>
          <a:p>
            <a:r>
              <a:rPr lang="de-DE" spc="-1" dirty="0">
                <a:solidFill>
                  <a:srgbClr val="000000"/>
                </a:solidFill>
              </a:rPr>
              <a:t>Robin </a:t>
            </a:r>
            <a:r>
              <a:rPr lang="de-DE" spc="-1" dirty="0" err="1">
                <a:solidFill>
                  <a:srgbClr val="000000"/>
                </a:solidFill>
              </a:rPr>
              <a:t>Stähli</a:t>
            </a:r>
            <a:r>
              <a:rPr lang="de-DE" spc="-1" dirty="0">
                <a:solidFill>
                  <a:srgbClr val="000000"/>
                </a:solidFill>
              </a:rPr>
              <a:t>, Christoph Martin </a:t>
            </a:r>
            <a:r>
              <a:rPr lang="de-DE" spc="-1" dirty="0" err="1">
                <a:solidFill>
                  <a:srgbClr val="000000"/>
                </a:solidFill>
              </a:rPr>
              <a:t>and</a:t>
            </a:r>
            <a:r>
              <a:rPr lang="de-DE" spc="-1" dirty="0">
                <a:solidFill>
                  <a:srgbClr val="000000"/>
                </a:solidFill>
              </a:rPr>
              <a:t> Lukas </a:t>
            </a:r>
            <a:r>
              <a:rPr lang="de-DE" spc="-1" dirty="0" err="1">
                <a:solidFill>
                  <a:srgbClr val="000000"/>
                </a:solidFill>
              </a:rPr>
              <a:t>Bircher</a:t>
            </a:r>
            <a:endParaRPr lang="de-DE" spc="-1" dirty="0">
              <a:latin typeface="Times New Roman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6AE60A-B69C-4790-82F7-3882EDF23186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Trail development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E6F3C9A9-2EA4-427E-A72C-646F634DD62E}"/>
              </a:ext>
            </a:extLst>
          </p:cNvPr>
          <p:cNvGraphicFramePr>
            <a:graphicFrameLocks noGrp="1"/>
          </p:cNvGraphicFramePr>
          <p:nvPr/>
        </p:nvGraphicFramePr>
        <p:xfrm>
          <a:off x="404987" y="3839741"/>
          <a:ext cx="4599144" cy="212829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4893">
                  <a:extLst>
                    <a:ext uri="{9D8B030D-6E8A-4147-A177-3AD203B41FA5}">
                      <a16:colId xmlns:a16="http://schemas.microsoft.com/office/drawing/2014/main" val="94190279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836489970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69881073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399177003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2824131339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2383190073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047352588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653854072"/>
                    </a:ext>
                  </a:extLst>
                </a:gridCol>
              </a:tblGrid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820407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638714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483864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374581"/>
                  </a:ext>
                </a:extLst>
              </a:tr>
            </a:tbl>
          </a:graphicData>
        </a:graphic>
      </p:graphicFrame>
      <p:graphicFrame>
        <p:nvGraphicFramePr>
          <p:cNvPr id="23" name="Tabelle 22">
            <a:extLst>
              <a:ext uri="{FF2B5EF4-FFF2-40B4-BE49-F238E27FC236}">
                <a16:creationId xmlns:a16="http://schemas.microsoft.com/office/drawing/2014/main" id="{95A8C20E-C591-4063-AC6D-DD92D0D21387}"/>
              </a:ext>
            </a:extLst>
          </p:cNvPr>
          <p:cNvGraphicFramePr>
            <a:graphicFrameLocks noGrp="1"/>
          </p:cNvGraphicFramePr>
          <p:nvPr/>
        </p:nvGraphicFramePr>
        <p:xfrm>
          <a:off x="7056096" y="3839741"/>
          <a:ext cx="4599144" cy="212829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4893">
                  <a:extLst>
                    <a:ext uri="{9D8B030D-6E8A-4147-A177-3AD203B41FA5}">
                      <a16:colId xmlns:a16="http://schemas.microsoft.com/office/drawing/2014/main" val="2657776248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94190279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836489970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69881073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399177003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2824131339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2383190073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047352588"/>
                    </a:ext>
                  </a:extLst>
                </a:gridCol>
              </a:tblGrid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820407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638714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483864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374581"/>
                  </a:ext>
                </a:extLst>
              </a:tr>
            </a:tbl>
          </a:graphicData>
        </a:graphic>
      </p:graphicFrame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145685E5-0F38-4FEB-A38D-ADC3D7F70BC6}"/>
              </a:ext>
            </a:extLst>
          </p:cNvPr>
          <p:cNvSpPr/>
          <p:nvPr/>
        </p:nvSpPr>
        <p:spPr>
          <a:xfrm>
            <a:off x="5229523" y="5035249"/>
            <a:ext cx="1608395" cy="5854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Grafik 8" descr="Gehen">
            <a:extLst>
              <a:ext uri="{FF2B5EF4-FFF2-40B4-BE49-F238E27FC236}">
                <a16:creationId xmlns:a16="http://schemas.microsoft.com/office/drawing/2014/main" id="{A2585085-011E-44A4-8E68-19CD2AB5C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1357" y="4894560"/>
            <a:ext cx="540814" cy="540814"/>
          </a:xfrm>
          <a:prstGeom prst="rect">
            <a:avLst/>
          </a:prstGeom>
        </p:spPr>
      </p:pic>
      <p:pic>
        <p:nvPicPr>
          <p:cNvPr id="30" name="Grafik 29" descr="Gehen">
            <a:extLst>
              <a:ext uri="{FF2B5EF4-FFF2-40B4-BE49-F238E27FC236}">
                <a16:creationId xmlns:a16="http://schemas.microsoft.com/office/drawing/2014/main" id="{7B85DD0F-72A0-4A42-974C-374CDDB33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6621" y="4894304"/>
            <a:ext cx="540814" cy="5408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CF760A95-636E-48D7-A935-A79C39CE9BBB}"/>
                  </a:ext>
                </a:extLst>
              </p:cNvPr>
              <p:cNvSpPr txBox="1"/>
              <p:nvPr/>
            </p:nvSpPr>
            <p:spPr>
              <a:xfrm>
                <a:off x="5157515" y="4221088"/>
                <a:ext cx="792087" cy="8613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de-CH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f>
                        <m:fPr>
                          <m:ctrlPr>
                            <a:rPr kumimoji="0" lang="de-CH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de-CH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𝑑𝐺</m:t>
                          </m:r>
                          <m:d>
                            <m:dPr>
                              <m:ctrlPr>
                                <a:rPr kumimoji="0" lang="de-CH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de-CH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  <m:r>
                                <a:rPr kumimoji="0" lang="de-CH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de-CH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r>
                            <a:rPr kumimoji="0" lang="de-CH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0" lang="de-CH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CF760A95-636E-48D7-A935-A79C39CE9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515" y="4221088"/>
                <a:ext cx="792087" cy="861390"/>
              </a:xfrm>
              <a:prstGeom prst="rect">
                <a:avLst/>
              </a:prstGeom>
              <a:blipFill>
                <a:blip r:embed="rId7"/>
                <a:stretch>
                  <a:fillRect r="-11153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Inhaltsplatzhalter 14">
                <a:extLst>
                  <a:ext uri="{FF2B5EF4-FFF2-40B4-BE49-F238E27FC236}">
                    <a16:creationId xmlns:a16="http://schemas.microsoft.com/office/drawing/2014/main" id="{57C2284F-94DE-4C44-A9AC-1DB8947E6D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4685" y="1412776"/>
                <a:ext cx="11733148" cy="794898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063" indent="-265113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93763" indent="-2667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7913" indent="-1778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62063" indent="-18415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1950" marR="0" lvl="0" indent="-361950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1F407A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de-CH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de-CH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𝑑𝐺</m:t>
                        </m:r>
                        <m:d>
                          <m:dPr>
                            <m:ctrlPr>
                              <a:rPr kumimoji="0" lang="de-CH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de-CH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𝑟</m:t>
                            </m:r>
                            <m:r>
                              <a:rPr kumimoji="0" lang="de-CH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de-CH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e>
                        </m:d>
                      </m:num>
                      <m:den>
                        <m:r>
                          <a:rPr kumimoji="0" lang="de-CH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𝑑𝑡</m:t>
                        </m:r>
                      </m:den>
                    </m:f>
                    <m:r>
                      <a:rPr kumimoji="0" lang="de-CH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de-CH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de-CH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de-CH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kumimoji="0" lang="de-CH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de-CH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CH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de-CH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kumimoji="0" lang="de-CH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de-CH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𝑟</m:t>
                            </m:r>
                          </m:e>
                        </m:d>
                        <m:r>
                          <a:rPr kumimoji="0" lang="de-CH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de-CH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𝐺</m:t>
                        </m:r>
                        <m:d>
                          <m:dPr>
                            <m:ctrlPr>
                              <a:rPr kumimoji="0" lang="de-CH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de-CH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𝑟</m:t>
                            </m:r>
                            <m:r>
                              <a:rPr kumimoji="0" lang="de-CH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de-CH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kumimoji="0" lang="de-CH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de-CH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kumimoji="0" lang="de-CH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de-CH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1−</m:t>
                        </m:r>
                        <m:f>
                          <m:fPr>
                            <m:ctrlPr>
                              <a:rPr kumimoji="0" lang="de-CH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de-CH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kumimoji="0" lang="de-CH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de-CH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𝑟</m:t>
                                </m:r>
                                <m:r>
                                  <a:rPr kumimoji="0" lang="de-CH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de-CH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kumimoji="0" lang="de-CH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de-CH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kumimoji="0" lang="de-CH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𝑚𝑎𝑥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de-CH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de-CH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𝑟</m:t>
                                </m:r>
                              </m:e>
                            </m:d>
                          </m:den>
                        </m:f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kumimoji="0" lang="de-CH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de-CH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𝛼</m:t>
                        </m:r>
                      </m:sub>
                      <m:sup/>
                      <m:e>
                        <m:r>
                          <a:rPr kumimoji="0" lang="de-CH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𝛿</m:t>
                        </m:r>
                        <m:r>
                          <a:rPr kumimoji="0" lang="de-CH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de-CH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  <m:r>
                          <a:rPr kumimoji="0" lang="de-CH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de-CH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CH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𝑟</m:t>
                            </m:r>
                          </m:e>
                          <m:sub>
                            <m:r>
                              <a:rPr kumimoji="0" lang="de-CH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kumimoji="0" lang="de-CH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de-CH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</m:e>
                            </m:d>
                          </m:sub>
                        </m:sSub>
                        <m:r>
                          <a:rPr kumimoji="0" lang="de-CH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Inhaltsplatzhalter 14">
                <a:extLst>
                  <a:ext uri="{FF2B5EF4-FFF2-40B4-BE49-F238E27FC236}">
                    <a16:creationId xmlns:a16="http://schemas.microsoft.com/office/drawing/2014/main" id="{57C2284F-94DE-4C44-A9AC-1DB8947E6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85" y="1412776"/>
                <a:ext cx="11733148" cy="7948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Geschweifte Klammer rechts 40">
            <a:extLst>
              <a:ext uri="{FF2B5EF4-FFF2-40B4-BE49-F238E27FC236}">
                <a16:creationId xmlns:a16="http://schemas.microsoft.com/office/drawing/2014/main" id="{34431C10-6983-4025-88C4-13D57BAF551E}"/>
              </a:ext>
            </a:extLst>
          </p:cNvPr>
          <p:cNvSpPr/>
          <p:nvPr/>
        </p:nvSpPr>
        <p:spPr>
          <a:xfrm rot="5400000">
            <a:off x="909043" y="2096744"/>
            <a:ext cx="504056" cy="1080120"/>
          </a:xfrm>
          <a:prstGeom prst="rightBrace">
            <a:avLst/>
          </a:prstGeom>
          <a:ln w="412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Geschweifte Klammer rechts 41">
            <a:extLst>
              <a:ext uri="{FF2B5EF4-FFF2-40B4-BE49-F238E27FC236}">
                <a16:creationId xmlns:a16="http://schemas.microsoft.com/office/drawing/2014/main" id="{71044678-E43E-4D10-B106-387051CC82DA}"/>
              </a:ext>
            </a:extLst>
          </p:cNvPr>
          <p:cNvSpPr/>
          <p:nvPr/>
        </p:nvSpPr>
        <p:spPr>
          <a:xfrm rot="5400000">
            <a:off x="3551412" y="984020"/>
            <a:ext cx="504056" cy="3340521"/>
          </a:xfrm>
          <a:prstGeom prst="rightBrace">
            <a:avLst>
              <a:gd name="adj1" fmla="val 56205"/>
              <a:gd name="adj2" fmla="val 26959"/>
            </a:avLst>
          </a:prstGeom>
          <a:ln w="412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Geschweifte Klammer rechts 42">
            <a:extLst>
              <a:ext uri="{FF2B5EF4-FFF2-40B4-BE49-F238E27FC236}">
                <a16:creationId xmlns:a16="http://schemas.microsoft.com/office/drawing/2014/main" id="{D59F8047-E48C-419F-B5E7-8703AAE6961C}"/>
              </a:ext>
            </a:extLst>
          </p:cNvPr>
          <p:cNvSpPr/>
          <p:nvPr/>
        </p:nvSpPr>
        <p:spPr>
          <a:xfrm rot="5400000">
            <a:off x="8168308" y="16842"/>
            <a:ext cx="504056" cy="5283671"/>
          </a:xfrm>
          <a:prstGeom prst="rightBrace">
            <a:avLst/>
          </a:prstGeom>
          <a:ln w="412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44FB2B3D-E35D-4B27-A85A-4AEF6AF23ADE}"/>
              </a:ext>
            </a:extLst>
          </p:cNvPr>
          <p:cNvSpPr txBox="1"/>
          <p:nvPr/>
        </p:nvSpPr>
        <p:spPr>
          <a:xfrm>
            <a:off x="206323" y="2939335"/>
            <a:ext cx="2989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Ground modification 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11B6D6BC-6944-49DE-AB5C-7AA17CFA47D5}"/>
              </a:ext>
            </a:extLst>
          </p:cNvPr>
          <p:cNvSpPr txBox="1"/>
          <p:nvPr/>
        </p:nvSpPr>
        <p:spPr>
          <a:xfrm>
            <a:off x="3332574" y="2941346"/>
            <a:ext cx="404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Ground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regeneration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0B00236-5A0C-4D19-BA57-9D33F6B012E9}"/>
              </a:ext>
            </a:extLst>
          </p:cNvPr>
          <p:cNvSpPr txBox="1"/>
          <p:nvPr/>
        </p:nvSpPr>
        <p:spPr>
          <a:xfrm>
            <a:off x="6859088" y="2960494"/>
            <a:ext cx="5328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Ground destruction from pedestrian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0C0532-6218-4776-BB93-83E469D78A6B}"/>
              </a:ext>
            </a:extLst>
          </p:cNvPr>
          <p:cNvSpPr/>
          <p:nvPr/>
        </p:nvSpPr>
        <p:spPr>
          <a:xfrm>
            <a:off x="7063309" y="4894304"/>
            <a:ext cx="3410743" cy="5509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941B315-A500-4CA6-AD68-3DCCB173573C}"/>
              </a:ext>
            </a:extLst>
          </p:cNvPr>
          <p:cNvSpPr/>
          <p:nvPr/>
        </p:nvSpPr>
        <p:spPr>
          <a:xfrm>
            <a:off x="10539525" y="4897456"/>
            <a:ext cx="540814" cy="55092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0704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6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1091664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18.12.2018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331" name="TextShape 2"/>
          <p:cNvSpPr txBox="1"/>
          <p:nvPr/>
        </p:nvSpPr>
        <p:spPr>
          <a:xfrm>
            <a:off x="6118560" y="6309360"/>
            <a:ext cx="4631400" cy="459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Robin Stähli, Christoph Martin and Lukas Bircher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332" name="TextShape 3"/>
          <p:cNvSpPr txBox="1"/>
          <p:nvPr/>
        </p:nvSpPr>
        <p:spPr>
          <a:xfrm>
            <a:off x="11624760" y="6308640"/>
            <a:ext cx="35496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fld id="{6A8AEA63-81E4-4488-A30E-C729C2BE321C}" type="slidenum">
              <a:rPr lang="de-DE" sz="800" b="0" strike="noStrike" spc="-1">
                <a:solidFill>
                  <a:srgbClr val="000000"/>
                </a:solidFill>
                <a:latin typeface="Arial"/>
              </a:rPr>
              <a:t>4</a:t>
            </a:fld>
            <a:endParaRPr lang="de-DE" sz="800" b="0" strike="noStrike" spc="-1">
              <a:latin typeface="Times New Roman"/>
            </a:endParaRPr>
          </a:p>
        </p:txBody>
      </p:sp>
      <p:sp>
        <p:nvSpPr>
          <p:cNvPr id="333" name="TextShape 4"/>
          <p:cNvSpPr txBox="1"/>
          <p:nvPr/>
        </p:nvSpPr>
        <p:spPr>
          <a:xfrm>
            <a:off x="324000" y="620640"/>
            <a:ext cx="1153764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4000" tIns="54000" rIns="144000" bIns="0"/>
          <a:lstStyle/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</a:rPr>
              <a:t>Trail / destination attraction</a:t>
            </a:r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CustomShape 16"/>
          <p:cNvSpPr/>
          <p:nvPr/>
        </p:nvSpPr>
        <p:spPr>
          <a:xfrm>
            <a:off x="207000" y="6309360"/>
            <a:ext cx="2574000" cy="4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0" name="Tabelle 19">
            <a:extLst>
              <a:ext uri="{FF2B5EF4-FFF2-40B4-BE49-F238E27FC236}">
                <a16:creationId xmlns:a16="http://schemas.microsoft.com/office/drawing/2014/main" id="{822AFAAB-965F-4AF5-9101-351C47F419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4987" y="3839741"/>
          <a:ext cx="4599144" cy="212829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4893">
                  <a:extLst>
                    <a:ext uri="{9D8B030D-6E8A-4147-A177-3AD203B41FA5}">
                      <a16:colId xmlns:a16="http://schemas.microsoft.com/office/drawing/2014/main" val="94190279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836489970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69881073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399177003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2824131339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2383190073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047352588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653854072"/>
                    </a:ext>
                  </a:extLst>
                </a:gridCol>
              </a:tblGrid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820407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638714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483864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374581"/>
                  </a:ext>
                </a:extLst>
              </a:tr>
            </a:tbl>
          </a:graphicData>
        </a:graphic>
      </p:graphicFrame>
      <p:pic>
        <p:nvPicPr>
          <p:cNvPr id="21" name="Grafik 20" descr="Gehen">
            <a:extLst>
              <a:ext uri="{FF2B5EF4-FFF2-40B4-BE49-F238E27FC236}">
                <a16:creationId xmlns:a16="http://schemas.microsoft.com/office/drawing/2014/main" id="{188A9677-3FDE-4EF3-A1DD-3D64ED645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051" y="4904410"/>
            <a:ext cx="540814" cy="540814"/>
          </a:xfrm>
          <a:prstGeom prst="rect">
            <a:avLst/>
          </a:prstGeom>
        </p:spPr>
      </p:pic>
      <p:pic>
        <p:nvPicPr>
          <p:cNvPr id="22" name="Grafik 21" descr="Fahne">
            <a:extLst>
              <a:ext uri="{FF2B5EF4-FFF2-40B4-BE49-F238E27FC236}">
                <a16:creationId xmlns:a16="http://schemas.microsoft.com/office/drawing/2014/main" id="{B640AE78-A0FC-482C-8633-85DC7BB05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3379" y="5501992"/>
            <a:ext cx="432048" cy="432048"/>
          </a:xfrm>
          <a:prstGeom prst="rect">
            <a:avLst/>
          </a:prstGeom>
        </p:spPr>
      </p:pic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C77252FD-A061-4032-A3F2-DCEFA7007FBE}"/>
              </a:ext>
            </a:extLst>
          </p:cNvPr>
          <p:cNvSpPr/>
          <p:nvPr/>
        </p:nvSpPr>
        <p:spPr>
          <a:xfrm rot="19959489">
            <a:off x="1355011" y="4541932"/>
            <a:ext cx="2083946" cy="151383"/>
          </a:xfrm>
          <a:prstGeom prst="rightArrow">
            <a:avLst/>
          </a:prstGeom>
          <a:solidFill>
            <a:srgbClr val="00B42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98C044C2-BC7A-41A1-811A-77E112E8BF7E}"/>
              </a:ext>
            </a:extLst>
          </p:cNvPr>
          <p:cNvSpPr/>
          <p:nvPr/>
        </p:nvSpPr>
        <p:spPr>
          <a:xfrm rot="625167">
            <a:off x="1463370" y="5388573"/>
            <a:ext cx="2232248" cy="144016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Inhaltsplatzhalter 10">
                <a:extLst>
                  <a:ext uri="{FF2B5EF4-FFF2-40B4-BE49-F238E27FC236}">
                    <a16:creationId xmlns:a16="http://schemas.microsoft.com/office/drawing/2014/main" id="{2EA9F068-28DE-4E8C-A4B9-5BE497C444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33779" y="1237188"/>
                <a:ext cx="4226448" cy="1230308"/>
              </a:xfrm>
              <a:prstGeom prst="rect">
                <a:avLst/>
              </a:prstGeom>
            </p:spPr>
            <p:txBody>
              <a:bodyPr vert="horz" lIns="140400" tIns="0" rIns="144000" bIns="0" rtlCol="0">
                <a:no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063" indent="-265113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93763" indent="-2667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7913" indent="-1778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62063" indent="-18415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de-CH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CH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320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de-CH" sz="3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de-CH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CH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CH" sz="320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d>
                    <m:r>
                      <a:rPr lang="de-CH" sz="32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CH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𝑎𝑙𝑝h𝑎</m:t>
                        </m:r>
                      </m:sub>
                    </m:sSub>
                    <m:r>
                      <a:rPr lang="de-CH" sz="32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CH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en-GB" sz="3200" dirty="0"/>
              </a:p>
              <a:p>
                <a:endParaRPr lang="en-GB" dirty="0"/>
              </a:p>
              <a:p>
                <a:endParaRPr lang="de-CH" dirty="0"/>
              </a:p>
            </p:txBody>
          </p:sp>
        </mc:Choice>
        <mc:Fallback xmlns="">
          <p:sp>
            <p:nvSpPr>
              <p:cNvPr id="25" name="Inhaltsplatzhalter 10">
                <a:extLst>
                  <a:ext uri="{FF2B5EF4-FFF2-40B4-BE49-F238E27FC236}">
                    <a16:creationId xmlns:a16="http://schemas.microsoft.com/office/drawing/2014/main" id="{2EA9F068-28DE-4E8C-A4B9-5BE497C44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779" y="1237188"/>
                <a:ext cx="4226448" cy="1230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Inhaltsplatzhalter 10">
                <a:extLst>
                  <a:ext uri="{FF2B5EF4-FFF2-40B4-BE49-F238E27FC236}">
                    <a16:creationId xmlns:a16="http://schemas.microsoft.com/office/drawing/2014/main" id="{B2891C91-0CAE-4C7E-AA95-876ADE3B60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355" y="999003"/>
                <a:ext cx="7319416" cy="1468493"/>
              </a:xfrm>
              <a:prstGeom prst="rect">
                <a:avLst/>
              </a:prstGeom>
            </p:spPr>
            <p:txBody>
              <a:bodyPr vert="horz" lIns="140400" tIns="0" rIns="144000" bIns="0" rtlCol="0">
                <a:no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063" indent="-265113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93763" indent="-2667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7913" indent="-1778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62063" indent="-18415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de-CH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CH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CH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CH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de-CH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de-CH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d>
                      <m:dPr>
                        <m:ctrlPr>
                          <a:rPr lang="de-CH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CH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CH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CH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de-CH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de-CH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de-CH" sz="3200" i="1">
                        <a:latin typeface="Cambria Math" panose="02040503050406030204" pitchFamily="18" charset="0"/>
                      </a:rPr>
                      <m:t>∫</m:t>
                    </m:r>
                    <m:sSup>
                      <m:sSupPr>
                        <m:ctrlPr>
                          <a:rPr lang="de-CH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CH" sz="3200" i="1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de-CH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de-CH" sz="3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de-CH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sz="320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CH" sz="32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CH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320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de-CH" sz="320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de-CH" sz="32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sup>
                    </m:sSup>
                    <m:r>
                      <a:rPr lang="de-CH" sz="320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CH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320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CH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32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3200" dirty="0"/>
                  <a:t> </a:t>
                </a:r>
              </a:p>
              <a:p>
                <a:endParaRPr lang="en-GB" dirty="0"/>
              </a:p>
              <a:p>
                <a:endParaRPr lang="de-CH" dirty="0"/>
              </a:p>
            </p:txBody>
          </p:sp>
        </mc:Choice>
        <mc:Fallback xmlns="">
          <p:sp>
            <p:nvSpPr>
              <p:cNvPr id="26" name="Inhaltsplatzhalter 10">
                <a:extLst>
                  <a:ext uri="{FF2B5EF4-FFF2-40B4-BE49-F238E27FC236}">
                    <a16:creationId xmlns:a16="http://schemas.microsoft.com/office/drawing/2014/main" id="{B2891C91-0CAE-4C7E-AA95-876ADE3B6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55" y="999003"/>
                <a:ext cx="7319416" cy="14684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Geschweifte Klammer rechts 26">
            <a:extLst>
              <a:ext uri="{FF2B5EF4-FFF2-40B4-BE49-F238E27FC236}">
                <a16:creationId xmlns:a16="http://schemas.microsoft.com/office/drawing/2014/main" id="{CAB33576-6B9B-41AA-85C8-588771F544FE}"/>
              </a:ext>
            </a:extLst>
          </p:cNvPr>
          <p:cNvSpPr/>
          <p:nvPr/>
        </p:nvSpPr>
        <p:spPr>
          <a:xfrm rot="5400000">
            <a:off x="4936391" y="656528"/>
            <a:ext cx="504056" cy="3662208"/>
          </a:xfrm>
          <a:prstGeom prst="rightBrace">
            <a:avLst>
              <a:gd name="adj1" fmla="val 8333"/>
              <a:gd name="adj2" fmla="val 48866"/>
            </a:avLst>
          </a:prstGeom>
          <a:ln w="412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A848BB71-BA8D-4873-9B4B-0C0ECCE2B894}"/>
              </a:ext>
            </a:extLst>
          </p:cNvPr>
          <p:cNvSpPr/>
          <p:nvPr/>
        </p:nvSpPr>
        <p:spPr>
          <a:xfrm rot="5400000">
            <a:off x="10386598" y="1472700"/>
            <a:ext cx="504056" cy="2033230"/>
          </a:xfrm>
          <a:prstGeom prst="rightBrace">
            <a:avLst>
              <a:gd name="adj1" fmla="val 8333"/>
              <a:gd name="adj2" fmla="val 48866"/>
            </a:avLst>
          </a:prstGeom>
          <a:ln w="412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F4B5E6F-8DEF-4A9A-A729-62DA419211F7}"/>
              </a:ext>
            </a:extLst>
          </p:cNvPr>
          <p:cNvSpPr txBox="1"/>
          <p:nvPr/>
        </p:nvSpPr>
        <p:spPr>
          <a:xfrm>
            <a:off x="3952429" y="2968729"/>
            <a:ext cx="257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422"/>
                </a:solidFill>
              </a:rPr>
              <a:t>Attraction of trails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6E5A7DEF-048D-4A0B-970C-6718FE7F6CFA}"/>
              </a:ext>
            </a:extLst>
          </p:cNvPr>
          <p:cNvSpPr txBox="1"/>
          <p:nvPr/>
        </p:nvSpPr>
        <p:spPr>
          <a:xfrm>
            <a:off x="8397875" y="2960494"/>
            <a:ext cx="3410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Attraction of destination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1091664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18.12.2018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349" name="TextShape 2"/>
          <p:cNvSpPr txBox="1"/>
          <p:nvPr/>
        </p:nvSpPr>
        <p:spPr>
          <a:xfrm>
            <a:off x="6118560" y="6281640"/>
            <a:ext cx="4631400" cy="459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Robin Stähli, Christoph Martin and Lukas Bircher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350" name="TextShape 3"/>
          <p:cNvSpPr txBox="1"/>
          <p:nvPr/>
        </p:nvSpPr>
        <p:spPr>
          <a:xfrm>
            <a:off x="11624760" y="6308640"/>
            <a:ext cx="35496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fld id="{2162146A-B5F5-4B18-A202-A40261AE631D}" type="slidenum">
              <a:rPr lang="de-DE" sz="800" b="0" strike="noStrike" spc="-1">
                <a:solidFill>
                  <a:srgbClr val="000000"/>
                </a:solidFill>
                <a:latin typeface="Arial"/>
              </a:rPr>
              <a:t>5</a:t>
            </a:fld>
            <a:endParaRPr lang="de-DE" sz="800" b="0" strike="noStrike" spc="-1">
              <a:latin typeface="Times New Roman"/>
            </a:endParaRPr>
          </a:p>
        </p:txBody>
      </p:sp>
      <p:sp>
        <p:nvSpPr>
          <p:cNvPr id="351" name="TextShape 4"/>
          <p:cNvSpPr txBox="1"/>
          <p:nvPr/>
        </p:nvSpPr>
        <p:spPr>
          <a:xfrm>
            <a:off x="324000" y="620640"/>
            <a:ext cx="1153764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4000" tIns="54000" rIns="144000" bIns="0"/>
          <a:lstStyle/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</a:rPr>
              <a:t>Walking direction</a:t>
            </a:r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CustomShape 19"/>
          <p:cNvSpPr/>
          <p:nvPr/>
        </p:nvSpPr>
        <p:spPr>
          <a:xfrm>
            <a:off x="207000" y="6309360"/>
            <a:ext cx="2574000" cy="4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3" name="Tabelle 42">
            <a:extLst>
              <a:ext uri="{FF2B5EF4-FFF2-40B4-BE49-F238E27FC236}">
                <a16:creationId xmlns:a16="http://schemas.microsoft.com/office/drawing/2014/main" id="{F8B4B5D5-2FA1-4D65-B31D-8C78A999C32F}"/>
              </a:ext>
            </a:extLst>
          </p:cNvPr>
          <p:cNvGraphicFramePr>
            <a:graphicFrameLocks noGrp="1"/>
          </p:cNvGraphicFramePr>
          <p:nvPr/>
        </p:nvGraphicFramePr>
        <p:xfrm>
          <a:off x="404987" y="3839741"/>
          <a:ext cx="4599144" cy="212829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4893">
                  <a:extLst>
                    <a:ext uri="{9D8B030D-6E8A-4147-A177-3AD203B41FA5}">
                      <a16:colId xmlns:a16="http://schemas.microsoft.com/office/drawing/2014/main" val="94190279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836489970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69881073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399177003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2824131339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2383190073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047352588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653854072"/>
                    </a:ext>
                  </a:extLst>
                </a:gridCol>
              </a:tblGrid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820407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638714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483864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374581"/>
                  </a:ext>
                </a:extLst>
              </a:tr>
            </a:tbl>
          </a:graphicData>
        </a:graphic>
      </p:graphicFrame>
      <p:graphicFrame>
        <p:nvGraphicFramePr>
          <p:cNvPr id="44" name="Tabelle 43">
            <a:extLst>
              <a:ext uri="{FF2B5EF4-FFF2-40B4-BE49-F238E27FC236}">
                <a16:creationId xmlns:a16="http://schemas.microsoft.com/office/drawing/2014/main" id="{4450E4C6-11FA-43ED-9469-95D6546DAE2D}"/>
              </a:ext>
            </a:extLst>
          </p:cNvPr>
          <p:cNvGraphicFramePr>
            <a:graphicFrameLocks noGrp="1"/>
          </p:cNvGraphicFramePr>
          <p:nvPr/>
        </p:nvGraphicFramePr>
        <p:xfrm>
          <a:off x="7056096" y="3839741"/>
          <a:ext cx="4599144" cy="212829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4893">
                  <a:extLst>
                    <a:ext uri="{9D8B030D-6E8A-4147-A177-3AD203B41FA5}">
                      <a16:colId xmlns:a16="http://schemas.microsoft.com/office/drawing/2014/main" val="2657776248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94190279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836489970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69881073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3991770032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2824131339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2383190073"/>
                    </a:ext>
                  </a:extLst>
                </a:gridCol>
                <a:gridCol w="574893">
                  <a:extLst>
                    <a:ext uri="{9D8B030D-6E8A-4147-A177-3AD203B41FA5}">
                      <a16:colId xmlns:a16="http://schemas.microsoft.com/office/drawing/2014/main" val="1047352588"/>
                    </a:ext>
                  </a:extLst>
                </a:gridCol>
              </a:tblGrid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820407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638714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483864"/>
                  </a:ext>
                </a:extLst>
              </a:tr>
              <a:tr h="532074"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374581"/>
                  </a:ext>
                </a:extLst>
              </a:tr>
            </a:tbl>
          </a:graphicData>
        </a:graphic>
      </p:graphicFrame>
      <p:pic>
        <p:nvPicPr>
          <p:cNvPr id="45" name="Grafik 44" descr="Gehen">
            <a:extLst>
              <a:ext uri="{FF2B5EF4-FFF2-40B4-BE49-F238E27FC236}">
                <a16:creationId xmlns:a16="http://schemas.microsoft.com/office/drawing/2014/main" id="{BAE606CC-6108-47D1-A65B-E3D1068AC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5747" y="4897626"/>
            <a:ext cx="540814" cy="540814"/>
          </a:xfrm>
          <a:prstGeom prst="rect">
            <a:avLst/>
          </a:prstGeom>
        </p:spPr>
      </p:pic>
      <p:sp>
        <p:nvSpPr>
          <p:cNvPr id="46" name="Pfeil: nach unten gekrümmt 45">
            <a:extLst>
              <a:ext uri="{FF2B5EF4-FFF2-40B4-BE49-F238E27FC236}">
                <a16:creationId xmlns:a16="http://schemas.microsoft.com/office/drawing/2014/main" id="{5F77FE29-1382-4B23-92EA-C60D21D6DF64}"/>
              </a:ext>
            </a:extLst>
          </p:cNvPr>
          <p:cNvSpPr/>
          <p:nvPr/>
        </p:nvSpPr>
        <p:spPr>
          <a:xfrm>
            <a:off x="7936154" y="4508586"/>
            <a:ext cx="677745" cy="288032"/>
          </a:xfrm>
          <a:prstGeom prst="curvedDownArrow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588CF7D1-7006-467B-850D-377B4CAF618B}"/>
                  </a:ext>
                </a:extLst>
              </p:cNvPr>
              <p:cNvSpPr txBox="1"/>
              <p:nvPr/>
            </p:nvSpPr>
            <p:spPr>
              <a:xfrm>
                <a:off x="5157515" y="4437112"/>
                <a:ext cx="16804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sz="2800" b="1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de-CH" sz="2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de-CH" sz="28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de-CH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CH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CH" sz="2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de-CH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de-CH" sz="2800" b="1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588CF7D1-7006-467B-850D-377B4CAF6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515" y="4437112"/>
                <a:ext cx="168040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Grafik 47" descr="Gehen">
            <a:extLst>
              <a:ext uri="{FF2B5EF4-FFF2-40B4-BE49-F238E27FC236}">
                <a16:creationId xmlns:a16="http://schemas.microsoft.com/office/drawing/2014/main" id="{08C6DBE3-255F-485B-AB9B-DBEE8FFC69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1051" y="4904410"/>
            <a:ext cx="540814" cy="540814"/>
          </a:xfrm>
          <a:prstGeom prst="rect">
            <a:avLst/>
          </a:prstGeom>
        </p:spPr>
      </p:pic>
      <p:pic>
        <p:nvPicPr>
          <p:cNvPr id="49" name="Grafik 48" descr="Fahne">
            <a:extLst>
              <a:ext uri="{FF2B5EF4-FFF2-40B4-BE49-F238E27FC236}">
                <a16:creationId xmlns:a16="http://schemas.microsoft.com/office/drawing/2014/main" id="{76AE3240-4566-416C-8B83-F2E296DFDF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33379" y="5501992"/>
            <a:ext cx="432048" cy="432048"/>
          </a:xfrm>
          <a:prstGeom prst="rect">
            <a:avLst/>
          </a:prstGeom>
        </p:spPr>
      </p:pic>
      <p:pic>
        <p:nvPicPr>
          <p:cNvPr id="50" name="Grafik 49" descr="Fahne">
            <a:extLst>
              <a:ext uri="{FF2B5EF4-FFF2-40B4-BE49-F238E27FC236}">
                <a16:creationId xmlns:a16="http://schemas.microsoft.com/office/drawing/2014/main" id="{09D097B6-B18B-4DD9-9C7E-B97861C3E2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75740" y="5501992"/>
            <a:ext cx="432048" cy="432048"/>
          </a:xfrm>
          <a:prstGeom prst="rect">
            <a:avLst/>
          </a:prstGeom>
        </p:spPr>
      </p:pic>
      <p:pic>
        <p:nvPicPr>
          <p:cNvPr id="51" name="Grafik 50" descr="Gehen">
            <a:extLst>
              <a:ext uri="{FF2B5EF4-FFF2-40B4-BE49-F238E27FC236}">
                <a16:creationId xmlns:a16="http://schemas.microsoft.com/office/drawing/2014/main" id="{54D1601B-89CB-467A-ADF1-08BC8B013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6559" y="4904410"/>
            <a:ext cx="540814" cy="540814"/>
          </a:xfrm>
          <a:prstGeom prst="rect">
            <a:avLst/>
          </a:prstGeom>
        </p:spPr>
      </p:pic>
      <p:sp>
        <p:nvSpPr>
          <p:cNvPr id="52" name="Pfeil: nach rechts 51">
            <a:extLst>
              <a:ext uri="{FF2B5EF4-FFF2-40B4-BE49-F238E27FC236}">
                <a16:creationId xmlns:a16="http://schemas.microsoft.com/office/drawing/2014/main" id="{6048F236-D152-4828-90CC-B540D61554EB}"/>
              </a:ext>
            </a:extLst>
          </p:cNvPr>
          <p:cNvSpPr/>
          <p:nvPr/>
        </p:nvSpPr>
        <p:spPr>
          <a:xfrm rot="19959489">
            <a:off x="1442331" y="4900926"/>
            <a:ext cx="520720" cy="151383"/>
          </a:xfrm>
          <a:prstGeom prst="rightArrow">
            <a:avLst/>
          </a:prstGeom>
          <a:solidFill>
            <a:srgbClr val="00B42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" name="Pfeil: nach rechts 52">
            <a:extLst>
              <a:ext uri="{FF2B5EF4-FFF2-40B4-BE49-F238E27FC236}">
                <a16:creationId xmlns:a16="http://schemas.microsoft.com/office/drawing/2014/main" id="{04EE2D74-C2C4-473A-A652-E7A2A54DAC8F}"/>
              </a:ext>
            </a:extLst>
          </p:cNvPr>
          <p:cNvSpPr/>
          <p:nvPr/>
        </p:nvSpPr>
        <p:spPr>
          <a:xfrm rot="625167">
            <a:off x="1477882" y="5229418"/>
            <a:ext cx="472196" cy="144016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4" name="Pfeil: nach rechts 53">
            <a:extLst>
              <a:ext uri="{FF2B5EF4-FFF2-40B4-BE49-F238E27FC236}">
                <a16:creationId xmlns:a16="http://schemas.microsoft.com/office/drawing/2014/main" id="{48FD8C72-AFF5-4A05-930C-1610E1FE4753}"/>
              </a:ext>
            </a:extLst>
          </p:cNvPr>
          <p:cNvSpPr/>
          <p:nvPr/>
        </p:nvSpPr>
        <p:spPr>
          <a:xfrm>
            <a:off x="1475204" y="5076070"/>
            <a:ext cx="502263" cy="181729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5" name="Inhaltsplatzhalter 10">
            <a:extLst>
              <a:ext uri="{FF2B5EF4-FFF2-40B4-BE49-F238E27FC236}">
                <a16:creationId xmlns:a16="http://schemas.microsoft.com/office/drawing/2014/main" id="{04180A24-B571-4B81-B95C-5814FE8D421F}"/>
              </a:ext>
            </a:extLst>
          </p:cNvPr>
          <p:cNvSpPr txBox="1">
            <a:spLocks/>
          </p:cNvSpPr>
          <p:nvPr/>
        </p:nvSpPr>
        <p:spPr>
          <a:xfrm>
            <a:off x="142355" y="999003"/>
            <a:ext cx="7319416" cy="146849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i="1" dirty="0">
              <a:latin typeface="Cambria Math" panose="02040503050406030204" pitchFamily="18" charset="0"/>
            </a:endParaRPr>
          </a:p>
          <a:p>
            <a:endParaRPr lang="en-GB" dirty="0"/>
          </a:p>
          <a:p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Inhaltsplatzhalter 10">
                <a:extLst>
                  <a:ext uri="{FF2B5EF4-FFF2-40B4-BE49-F238E27FC236}">
                    <a16:creationId xmlns:a16="http://schemas.microsoft.com/office/drawing/2014/main" id="{BA569E18-32CA-4E60-9B01-F0B6CAF6E1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965" y="925513"/>
                <a:ext cx="11538286" cy="192742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de-CH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CH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de-CH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CH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CH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1.5 ∗ </m:t>
                        </m:r>
                        <m:f>
                          <m:fPr>
                            <m:ctrlPr>
                              <a:rPr lang="de-CH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CH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de-CH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𝑎𝑙𝑝h𝑎</m:t>
                                </m:r>
                              </m:sub>
                            </m:sSub>
                            <m:r>
                              <a:rPr lang="de-CH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CH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CH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de-CH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CH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de-CH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𝑎𝑙𝑝h𝑎</m:t>
                                    </m:r>
                                  </m:sub>
                                </m:sSub>
                                <m:r>
                                  <a:rPr lang="de-CH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CH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de-CH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  +  </m:t>
                        </m:r>
                        <m:f>
                          <m:fPr>
                            <m:ctrlPr>
                              <a:rPr lang="de-CH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CH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CH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de-CH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CH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CH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CH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CH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CH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de-CH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  <m:r>
                                  <a:rPr lang="de-CH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CH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de-CH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CH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CH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de-CH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de-CH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CH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CH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CH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de-CH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r>
                                      <a:rPr lang="de-CH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den>
                        </m:f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de-CH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CH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de-CH" sz="3200" i="1">
                                    <a:latin typeface="Cambria Math" panose="02040503050406030204" pitchFamily="18" charset="0"/>
                                  </a:rPr>
                                  <m:t>𝑎𝑙𝑝h𝑎</m:t>
                                </m:r>
                              </m:sub>
                            </m:sSub>
                            <m:r>
                              <a:rPr lang="de-CH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CH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3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CH" sz="32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</m:e>
                        </m:d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+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CH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CH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CH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de-CH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CH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CH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CH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CH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CH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de-CH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  <m:r>
                                  <a:rPr lang="de-CH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CH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GB" sz="3200" dirty="0"/>
              </a:p>
              <a:p>
                <a:endParaRPr lang="de-CH" dirty="0"/>
              </a:p>
            </p:txBody>
          </p:sp>
        </mc:Choice>
        <mc:Fallback xmlns="">
          <p:sp>
            <p:nvSpPr>
              <p:cNvPr id="56" name="Inhaltsplatzhalter 10">
                <a:extLst>
                  <a:ext uri="{FF2B5EF4-FFF2-40B4-BE49-F238E27FC236}">
                    <a16:creationId xmlns:a16="http://schemas.microsoft.com/office/drawing/2014/main" id="{BA569E18-32CA-4E60-9B01-F0B6CAF6E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65" y="925513"/>
                <a:ext cx="11538286" cy="192742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Pfeil: nach rechts 56">
            <a:extLst>
              <a:ext uri="{FF2B5EF4-FFF2-40B4-BE49-F238E27FC236}">
                <a16:creationId xmlns:a16="http://schemas.microsoft.com/office/drawing/2014/main" id="{534819E7-2B8A-4A58-A657-442C63CBBF17}"/>
              </a:ext>
            </a:extLst>
          </p:cNvPr>
          <p:cNvSpPr/>
          <p:nvPr/>
        </p:nvSpPr>
        <p:spPr>
          <a:xfrm>
            <a:off x="5229523" y="4931789"/>
            <a:ext cx="1608395" cy="5854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" name="Geschweifte Klammer rechts 57">
            <a:extLst>
              <a:ext uri="{FF2B5EF4-FFF2-40B4-BE49-F238E27FC236}">
                <a16:creationId xmlns:a16="http://schemas.microsoft.com/office/drawing/2014/main" id="{538FC233-3979-408D-B688-E75A37344967}"/>
              </a:ext>
            </a:extLst>
          </p:cNvPr>
          <p:cNvSpPr/>
          <p:nvPr/>
        </p:nvSpPr>
        <p:spPr>
          <a:xfrm rot="5400000">
            <a:off x="1161071" y="2168860"/>
            <a:ext cx="504056" cy="1440160"/>
          </a:xfrm>
          <a:prstGeom prst="rightBrace">
            <a:avLst>
              <a:gd name="adj1" fmla="val 8333"/>
              <a:gd name="adj2" fmla="val 48866"/>
            </a:avLst>
          </a:prstGeom>
          <a:ln w="412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AFF2A8B1-DBA0-43DE-BC5B-CE419BD23E42}"/>
              </a:ext>
            </a:extLst>
          </p:cNvPr>
          <p:cNvSpPr txBox="1"/>
          <p:nvPr/>
        </p:nvSpPr>
        <p:spPr>
          <a:xfrm>
            <a:off x="594392" y="3140968"/>
            <a:ext cx="3410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Walking direction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3"/>
          <p:cNvSpPr txBox="1"/>
          <p:nvPr/>
        </p:nvSpPr>
        <p:spPr>
          <a:xfrm>
            <a:off x="1091664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18.12.2018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375" name="TextShape 4"/>
          <p:cNvSpPr txBox="1"/>
          <p:nvPr/>
        </p:nvSpPr>
        <p:spPr>
          <a:xfrm>
            <a:off x="6094440" y="6308640"/>
            <a:ext cx="4631400" cy="459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Robin Stähli, Christoph Martin and Lukas Bircher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376" name="TextShape 5"/>
          <p:cNvSpPr txBox="1"/>
          <p:nvPr/>
        </p:nvSpPr>
        <p:spPr>
          <a:xfrm>
            <a:off x="11624760" y="6308640"/>
            <a:ext cx="35496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fld id="{B709F50D-2142-4F93-9498-B46CCE9D2DF3}" type="slidenum">
              <a:rPr lang="de-DE" sz="800" b="0" strike="noStrike" spc="-1">
                <a:solidFill>
                  <a:srgbClr val="000000"/>
                </a:solidFill>
                <a:latin typeface="Arial"/>
              </a:rPr>
              <a:t>6</a:t>
            </a:fld>
            <a:endParaRPr lang="de-DE" sz="800" b="0" strike="noStrike" spc="-1">
              <a:latin typeface="Times New Roman"/>
            </a:endParaRPr>
          </a:p>
        </p:txBody>
      </p:sp>
      <p:sp>
        <p:nvSpPr>
          <p:cNvPr id="377" name="TextShape 6"/>
          <p:cNvSpPr txBox="1"/>
          <p:nvPr/>
        </p:nvSpPr>
        <p:spPr>
          <a:xfrm>
            <a:off x="324000" y="620640"/>
            <a:ext cx="11537640" cy="57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4000" tIns="54000" rIns="144000" bIns="0"/>
          <a:lstStyle/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</a:rPr>
              <a:t>Direct- vs. Minimal way systems</a:t>
            </a:r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CustomShape 8"/>
          <p:cNvSpPr/>
          <p:nvPr/>
        </p:nvSpPr>
        <p:spPr>
          <a:xfrm>
            <a:off x="207000" y="6381360"/>
            <a:ext cx="2574000" cy="4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36804E2E-0901-4226-B9D9-66D9E84CE16C}"/>
                  </a:ext>
                </a:extLst>
              </p:cNvPr>
              <p:cNvGraphicFramePr>
                <a:graphicFrameLocks/>
              </p:cNvGraphicFramePr>
              <p:nvPr>
                <p:extLst/>
              </p:nvPr>
            </p:nvGraphicFramePr>
            <p:xfrm>
              <a:off x="2584341" y="1338940"/>
              <a:ext cx="7016968" cy="496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96968">
                      <a:extLst>
                        <a:ext uri="{9D8B030D-6E8A-4147-A177-3AD203B41FA5}">
                          <a16:colId xmlns:a16="http://schemas.microsoft.com/office/drawing/2014/main" val="2718169290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680591590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1636150889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3963021553"/>
                        </a:ext>
                      </a:extLst>
                    </a:gridCol>
                  </a:tblGrid>
                  <a:tr h="64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dirty="0"/>
                            <a:t>Intensity const.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b="1" i="1" smtClean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de-CH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CH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de-CH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de-CH" b="1" i="1" smtClean="0">
                                    <a:latin typeface="Cambria Math" panose="02040503050406030204" pitchFamily="18" charset="0"/>
                                  </a:rPr>
                                  <m:t>𝟑𝟓</m:t>
                                </m:r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dirty="0"/>
                            <a:t>Visability </a:t>
                          </a:r>
                          <a14:m>
                            <m:oMath xmlns:m="http://schemas.openxmlformats.org/officeDocument/2006/math"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en-GB" b="1" dirty="0"/>
                        </a:p>
                      </a:txBody>
                      <a:tcPr anchor="ctr"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1" dirty="0"/>
                            <a:t>Visability </a:t>
                          </a:r>
                          <a14:m>
                            <m:oMath xmlns:m="http://schemas.openxmlformats.org/officeDocument/2006/math"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en-GB" b="1" dirty="0"/>
                        </a:p>
                      </a:txBody>
                      <a:tcPr anchor="ctr"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1" dirty="0"/>
                            <a:t>Visability </a:t>
                          </a:r>
                          <a14:m>
                            <m:oMath xmlns:m="http://schemas.openxmlformats.org/officeDocument/2006/math"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en-GB" b="1" dirty="0"/>
                        </a:p>
                      </a:txBody>
                      <a:tcPr anchor="ctr">
                        <a:lnB w="12700" cmpd="sng"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44049305"/>
                      </a:ext>
                    </a:extLst>
                  </a:tr>
                  <a:tr h="144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dirty="0"/>
                            <a:t>Durability </a:t>
                          </a:r>
                          <a14:m>
                            <m:oMath xmlns:m="http://schemas.openxmlformats.org/officeDocument/2006/math"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𝟐𝟓𝟎</m:t>
                              </m:r>
                            </m:oMath>
                          </a14:m>
                          <a:endParaRPr lang="en-GB" b="1" dirty="0"/>
                        </a:p>
                      </a:txBody>
                      <a:tcPr anchor="ctr">
                        <a:lnR w="12700" cmpd="sng"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1461448"/>
                      </a:ext>
                    </a:extLst>
                  </a:tr>
                  <a:tr h="144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1" dirty="0"/>
                            <a:t>Durability </a:t>
                          </a:r>
                          <a14:m>
                            <m:oMath xmlns:m="http://schemas.openxmlformats.org/officeDocument/2006/math"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𝟓𝟎𝟎</m:t>
                              </m:r>
                            </m:oMath>
                          </a14:m>
                          <a:endParaRPr lang="en-GB" b="1" dirty="0"/>
                        </a:p>
                      </a:txBody>
                      <a:tcPr anchor="ctr">
                        <a:lnR w="12700" cmpd="sng"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3908818"/>
                      </a:ext>
                    </a:extLst>
                  </a:tr>
                  <a:tr h="144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1" dirty="0"/>
                            <a:t>Durability </a:t>
                          </a:r>
                          <a14:m>
                            <m:oMath xmlns:m="http://schemas.openxmlformats.org/officeDocument/2006/math"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oMath>
                          </a14:m>
                          <a:endParaRPr lang="en-GB" b="1" dirty="0"/>
                        </a:p>
                      </a:txBody>
                      <a:tcPr anchor="ctr">
                        <a:lnR w="12700" cmpd="sng"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16689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36804E2E-0901-4226-B9D9-66D9E84CE16C}"/>
                  </a:ext>
                </a:extLst>
              </p:cNvPr>
              <p:cNvGraphicFramePr>
                <a:graphicFrameLocks/>
              </p:cNvGraphicFramePr>
              <p:nvPr>
                <p:extLst/>
              </p:nvPr>
            </p:nvGraphicFramePr>
            <p:xfrm>
              <a:off x="2584341" y="1338940"/>
              <a:ext cx="7016968" cy="496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96968">
                      <a:extLst>
                        <a:ext uri="{9D8B030D-6E8A-4147-A177-3AD203B41FA5}">
                          <a16:colId xmlns:a16="http://schemas.microsoft.com/office/drawing/2014/main" val="2718169290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680591590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1636150889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3963021553"/>
                        </a:ext>
                      </a:extLst>
                    </a:gridCol>
                  </a:tblGrid>
                  <a:tr h="64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226" t="-3774" r="-160722" b="-671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mpd="sng">
                          <a:noFill/>
                        </a:lnB>
                        <a:blipFill>
                          <a:blip r:embed="rId12"/>
                          <a:stretch>
                            <a:fillRect l="-187342" t="-3774" r="-200422" b="-671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mpd="sng">
                          <a:noFill/>
                        </a:lnB>
                        <a:blipFill>
                          <a:blip r:embed="rId12"/>
                          <a:stretch>
                            <a:fillRect l="-288559" t="-3774" r="-101271" b="-671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mpd="sng">
                          <a:noFill/>
                        </a:lnB>
                        <a:blipFill>
                          <a:blip r:embed="rId12"/>
                          <a:stretch>
                            <a:fillRect l="-386920" t="-3774" r="-844" b="-671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049305"/>
                      </a:ext>
                    </a:extLst>
                  </a:tr>
                  <a:tr h="14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mpd="sng">
                          <a:noFill/>
                        </a:lnR>
                        <a:blipFill>
                          <a:blip r:embed="rId12"/>
                          <a:stretch>
                            <a:fillRect l="-226" t="-46414" r="-160722" b="-2004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1461448"/>
                      </a:ext>
                    </a:extLst>
                  </a:tr>
                  <a:tr h="14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mpd="sng">
                          <a:noFill/>
                        </a:lnR>
                        <a:blipFill>
                          <a:blip r:embed="rId12"/>
                          <a:stretch>
                            <a:fillRect l="-226" t="-147034" r="-160722" b="-1012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6"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7"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3908818"/>
                      </a:ext>
                    </a:extLst>
                  </a:tr>
                  <a:tr h="14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mpd="sng">
                          <a:noFill/>
                        </a:lnR>
                        <a:blipFill>
                          <a:blip r:embed="rId12"/>
                          <a:stretch>
                            <a:fillRect l="-226" t="-245992" r="-160722" b="-8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1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166890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D73833D6-2592-499C-9ED3-9FA4A311865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81684" y="3439236"/>
          <a:ext cx="4340327" cy="1429924"/>
        </p:xfrm>
        <a:graphic>
          <a:graphicData uri="http://schemas.openxmlformats.org/drawingml/2006/table">
            <a:tbl>
              <a:tblPr/>
              <a:tblGrid>
                <a:gridCol w="4340327">
                  <a:extLst>
                    <a:ext uri="{9D8B030D-6E8A-4147-A177-3AD203B41FA5}">
                      <a16:colId xmlns:a16="http://schemas.microsoft.com/office/drawing/2014/main" val="599873092"/>
                    </a:ext>
                  </a:extLst>
                </a:gridCol>
              </a:tblGrid>
              <a:tr h="142992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solidFill>
                        <a:schemeClr val="bg2"/>
                      </a:solidFill>
                      <a:prstDash val="solid"/>
                    </a:lnL>
                    <a:lnR w="12700" cmpd="sng">
                      <a:solidFill>
                        <a:schemeClr val="bg2"/>
                      </a:solidFill>
                      <a:prstDash val="solid"/>
                    </a:lnR>
                    <a:lnT w="12700" cmpd="sng">
                      <a:solidFill>
                        <a:schemeClr val="bg2"/>
                      </a:solidFill>
                      <a:prstDash val="solid"/>
                    </a:lnT>
                    <a:lnB w="12700" cmpd="sng">
                      <a:solidFill>
                        <a:schemeClr val="bg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32365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Shape 1"/>
          <p:cNvSpPr txBox="1"/>
          <p:nvPr/>
        </p:nvSpPr>
        <p:spPr>
          <a:xfrm>
            <a:off x="1091664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18.12.2018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381" name="TextShape 2"/>
          <p:cNvSpPr txBox="1"/>
          <p:nvPr/>
        </p:nvSpPr>
        <p:spPr>
          <a:xfrm>
            <a:off x="6094440" y="6308640"/>
            <a:ext cx="4631400" cy="459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Robin Stähli, Christoph Martin and Lukas Bircher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382" name="TextShape 3"/>
          <p:cNvSpPr txBox="1"/>
          <p:nvPr/>
        </p:nvSpPr>
        <p:spPr>
          <a:xfrm>
            <a:off x="11624760" y="6308640"/>
            <a:ext cx="35496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fld id="{7CD64644-DC4B-433B-974B-63F6F43701B8}" type="slidenum">
              <a:rPr lang="de-DE" sz="800" b="0" strike="noStrike" spc="-1">
                <a:solidFill>
                  <a:srgbClr val="000000"/>
                </a:solidFill>
                <a:latin typeface="Arial"/>
              </a:rPr>
              <a:t>7</a:t>
            </a:fld>
            <a:endParaRPr lang="de-DE" sz="800" b="0" strike="noStrike" spc="-1">
              <a:latin typeface="Times New Roman"/>
            </a:endParaRPr>
          </a:p>
        </p:txBody>
      </p:sp>
      <p:sp>
        <p:nvSpPr>
          <p:cNvPr id="383" name="TextShape 4"/>
          <p:cNvSpPr txBox="1"/>
          <p:nvPr/>
        </p:nvSpPr>
        <p:spPr>
          <a:xfrm>
            <a:off x="324000" y="620640"/>
            <a:ext cx="1153764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4000" tIns="54000" rIns="144000" bIns="0"/>
          <a:lstStyle/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</a:rPr>
              <a:t>Environmental boundary condition</a:t>
            </a:r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Grafik 6"/>
          <p:cNvPicPr/>
          <p:nvPr/>
        </p:nvPicPr>
        <p:blipFill>
          <a:blip r:embed="rId3"/>
          <a:srcRect l="50191" t="33809" r="29746" b="34096"/>
          <a:stretch/>
        </p:blipFill>
        <p:spPr>
          <a:xfrm>
            <a:off x="2981160" y="2234520"/>
            <a:ext cx="2986200" cy="2687400"/>
          </a:xfrm>
          <a:prstGeom prst="rect">
            <a:avLst/>
          </a:prstGeom>
          <a:ln>
            <a:noFill/>
          </a:ln>
        </p:spPr>
      </p:pic>
      <p:sp>
        <p:nvSpPr>
          <p:cNvPr id="385" name="CustomShape 5"/>
          <p:cNvSpPr/>
          <p:nvPr/>
        </p:nvSpPr>
        <p:spPr>
          <a:xfrm>
            <a:off x="366840" y="3774600"/>
            <a:ext cx="2194200" cy="696600"/>
          </a:xfrm>
          <a:prstGeom prst="borderCallout1">
            <a:avLst>
              <a:gd name="adj1" fmla="val 47828"/>
              <a:gd name="adj2" fmla="val 100262"/>
              <a:gd name="adj3" fmla="val 57833"/>
              <a:gd name="adj4" fmla="val 212858"/>
            </a:avLst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Fence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386" name="CustomShape 6"/>
          <p:cNvSpPr/>
          <p:nvPr/>
        </p:nvSpPr>
        <p:spPr>
          <a:xfrm>
            <a:off x="366840" y="4667400"/>
            <a:ext cx="2194200" cy="696600"/>
          </a:xfrm>
          <a:prstGeom prst="borderCallout1">
            <a:avLst>
              <a:gd name="adj1" fmla="val 47742"/>
              <a:gd name="adj2" fmla="val 99710"/>
              <a:gd name="adj3" fmla="val -22900"/>
              <a:gd name="adj4" fmla="val 145234"/>
            </a:avLst>
          </a:prstGeom>
          <a:solidFill>
            <a:schemeClr val="accent1">
              <a:alpha val="52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House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387" name="CustomShape 7"/>
          <p:cNvSpPr/>
          <p:nvPr/>
        </p:nvSpPr>
        <p:spPr>
          <a:xfrm>
            <a:off x="366840" y="2881800"/>
            <a:ext cx="2194200" cy="696600"/>
          </a:xfrm>
          <a:prstGeom prst="borderCallout1">
            <a:avLst>
              <a:gd name="adj1" fmla="val 49701"/>
              <a:gd name="adj2" fmla="val 99891"/>
              <a:gd name="adj3" fmla="val 44922"/>
              <a:gd name="adj4" fmla="val 217815"/>
            </a:avLst>
          </a:prstGeom>
          <a:solidFill>
            <a:schemeClr val="accent5">
              <a:alpha val="42000"/>
            </a:schemeClr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Parking space</a:t>
            </a:r>
            <a:endParaRPr lang="de-DE" sz="1800" b="0" strike="noStrike" spc="-1">
              <a:latin typeface="Arial"/>
            </a:endParaRPr>
          </a:p>
        </p:txBody>
      </p:sp>
      <p:grpSp>
        <p:nvGrpSpPr>
          <p:cNvPr id="388" name="Group 8"/>
          <p:cNvGrpSpPr/>
          <p:nvPr/>
        </p:nvGrpSpPr>
        <p:grpSpPr>
          <a:xfrm>
            <a:off x="366840" y="1989000"/>
            <a:ext cx="4809960" cy="2650680"/>
            <a:chOff x="366840" y="1989000"/>
            <a:chExt cx="4809960" cy="2650680"/>
          </a:xfrm>
        </p:grpSpPr>
        <p:sp>
          <p:nvSpPr>
            <p:cNvPr id="389" name="CustomShape 9"/>
            <p:cNvSpPr/>
            <p:nvPr/>
          </p:nvSpPr>
          <p:spPr>
            <a:xfrm>
              <a:off x="366840" y="1989000"/>
              <a:ext cx="2194200" cy="696600"/>
            </a:xfrm>
            <a:prstGeom prst="borderCallout1">
              <a:avLst>
                <a:gd name="adj1" fmla="val 49268"/>
                <a:gd name="adj2" fmla="val 100679"/>
                <a:gd name="adj3" fmla="val 103589"/>
                <a:gd name="adj4" fmla="val 139977"/>
              </a:avLst>
            </a:prstGeom>
            <a:solidFill>
              <a:srgbClr val="FFFF00">
                <a:alpha val="29000"/>
              </a:srgbClr>
            </a:solidFill>
            <a:ln>
              <a:solidFill>
                <a:srgbClr val="FFC000"/>
              </a:solidFill>
              <a:rou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/>
          </p:style>
          <p:txBody>
            <a:bodyPr anchor="ctr"/>
            <a:lstStyle/>
            <a:p>
              <a:pPr algn="ctr">
                <a:lnSpc>
                  <a:spcPct val="100000"/>
                </a:lnSpc>
              </a:pPr>
              <a:r>
                <a:rPr lang="de-DE" sz="1800" b="0" strike="noStrike" spc="-1">
                  <a:solidFill>
                    <a:srgbClr val="000000"/>
                  </a:solidFill>
                  <a:latin typeface="Arial"/>
                </a:rPr>
                <a:t>Pavement around  park </a:t>
              </a:r>
              <a:endParaRPr lang="de-DE" sz="1800" b="0" strike="noStrike" spc="-1">
                <a:latin typeface="Arial"/>
              </a:endParaRPr>
            </a:p>
          </p:txBody>
        </p:sp>
        <p:sp>
          <p:nvSpPr>
            <p:cNvPr id="390" name="CustomShape 10"/>
            <p:cNvSpPr/>
            <p:nvPr/>
          </p:nvSpPr>
          <p:spPr>
            <a:xfrm>
              <a:off x="3422880" y="2658600"/>
              <a:ext cx="1753920" cy="159120"/>
            </a:xfrm>
            <a:prstGeom prst="rect">
              <a:avLst/>
            </a:prstGeom>
            <a:solidFill>
              <a:srgbClr val="FFFF00">
                <a:alpha val="29000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391" name="CustomShape 11"/>
            <p:cNvSpPr/>
            <p:nvPr/>
          </p:nvSpPr>
          <p:spPr>
            <a:xfrm>
              <a:off x="3422880" y="4480560"/>
              <a:ext cx="1753920" cy="159120"/>
            </a:xfrm>
            <a:prstGeom prst="rect">
              <a:avLst/>
            </a:prstGeom>
            <a:solidFill>
              <a:srgbClr val="FFFF00">
                <a:alpha val="29000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392" name="CustomShape 12"/>
            <p:cNvSpPr/>
            <p:nvPr/>
          </p:nvSpPr>
          <p:spPr>
            <a:xfrm rot="16200000">
              <a:off x="2658240" y="3583440"/>
              <a:ext cx="1661760" cy="132480"/>
            </a:xfrm>
            <a:prstGeom prst="rect">
              <a:avLst/>
            </a:prstGeom>
            <a:solidFill>
              <a:srgbClr val="FFFF00">
                <a:alpha val="29000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/>
          </p:style>
        </p:sp>
      </p:grpSp>
      <p:sp>
        <p:nvSpPr>
          <p:cNvPr id="393" name="CustomShape 13"/>
          <p:cNvSpPr/>
          <p:nvPr/>
        </p:nvSpPr>
        <p:spPr>
          <a:xfrm rot="16200000">
            <a:off x="4910760" y="4164120"/>
            <a:ext cx="434880" cy="14796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94" name="CustomShape 14"/>
          <p:cNvSpPr/>
          <p:nvPr/>
        </p:nvSpPr>
        <p:spPr>
          <a:xfrm rot="16200000">
            <a:off x="4737600" y="3275640"/>
            <a:ext cx="1152000" cy="288000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95" name="CustomShape 15"/>
          <p:cNvSpPr/>
          <p:nvPr/>
        </p:nvSpPr>
        <p:spPr>
          <a:xfrm>
            <a:off x="3581640" y="4306680"/>
            <a:ext cx="222840" cy="233640"/>
          </a:xfrm>
          <a:prstGeom prst="ellipse">
            <a:avLst/>
          </a:prstGeom>
          <a:noFill/>
          <a:ln w="47520">
            <a:round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6" name="Grafik 19"/>
          <p:cNvPicPr/>
          <p:nvPr/>
        </p:nvPicPr>
        <p:blipFill>
          <a:blip r:embed="rId4"/>
          <a:srcRect l="12250" t="26765" r="16083" b="8976"/>
          <a:stretch/>
        </p:blipFill>
        <p:spPr>
          <a:xfrm>
            <a:off x="6247080" y="2234520"/>
            <a:ext cx="5329800" cy="2688120"/>
          </a:xfrm>
          <a:prstGeom prst="rect">
            <a:avLst/>
          </a:prstGeom>
          <a:ln>
            <a:noFill/>
          </a:ln>
        </p:spPr>
      </p:pic>
      <p:pic>
        <p:nvPicPr>
          <p:cNvPr id="397" name="Grafik 20"/>
          <p:cNvPicPr/>
          <p:nvPr/>
        </p:nvPicPr>
        <p:blipFill>
          <a:blip r:embed="rId5"/>
          <a:srcRect l="14772" t="28455" r="14270" b="7237"/>
          <a:stretch/>
        </p:blipFill>
        <p:spPr>
          <a:xfrm>
            <a:off x="6254640" y="2234160"/>
            <a:ext cx="5273640" cy="2688120"/>
          </a:xfrm>
          <a:prstGeom prst="rect">
            <a:avLst/>
          </a:prstGeom>
          <a:ln>
            <a:noFill/>
          </a:ln>
        </p:spPr>
      </p:pic>
      <p:pic>
        <p:nvPicPr>
          <p:cNvPr id="398" name="Grafik 21"/>
          <p:cNvPicPr/>
          <p:nvPr/>
        </p:nvPicPr>
        <p:blipFill>
          <a:blip r:embed="rId6"/>
          <a:srcRect l="19963" t="25498" r="6531" b="6754"/>
          <a:stretch/>
        </p:blipFill>
        <p:spPr>
          <a:xfrm>
            <a:off x="6254640" y="2253240"/>
            <a:ext cx="5322240" cy="2687400"/>
          </a:xfrm>
          <a:prstGeom prst="rect">
            <a:avLst/>
          </a:prstGeom>
          <a:ln>
            <a:noFill/>
          </a:ln>
        </p:spPr>
      </p:pic>
      <p:sp>
        <p:nvSpPr>
          <p:cNvPr id="399" name="CustomShape 16"/>
          <p:cNvSpPr/>
          <p:nvPr/>
        </p:nvSpPr>
        <p:spPr>
          <a:xfrm>
            <a:off x="207000" y="6309360"/>
            <a:ext cx="2574000" cy="4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0" name="Grafik 5"/>
          <p:cNvPicPr/>
          <p:nvPr/>
        </p:nvPicPr>
        <p:blipFill>
          <a:blip r:embed="rId7"/>
          <a:stretch/>
        </p:blipFill>
        <p:spPr>
          <a:xfrm>
            <a:off x="7871400" y="2299320"/>
            <a:ext cx="2560320" cy="256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Shape 1"/>
          <p:cNvSpPr txBox="1"/>
          <p:nvPr/>
        </p:nvSpPr>
        <p:spPr>
          <a:xfrm>
            <a:off x="1091664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18.12.2018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402" name="TextShape 2"/>
          <p:cNvSpPr txBox="1"/>
          <p:nvPr/>
        </p:nvSpPr>
        <p:spPr>
          <a:xfrm>
            <a:off x="6094440" y="6308640"/>
            <a:ext cx="4631400" cy="459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Robin Stähli, Christoph Martin and Lukas Bircher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403" name="TextShape 3"/>
          <p:cNvSpPr txBox="1"/>
          <p:nvPr/>
        </p:nvSpPr>
        <p:spPr>
          <a:xfrm>
            <a:off x="11624760" y="6308640"/>
            <a:ext cx="35496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fld id="{C23C9DA0-20BE-4103-A863-4E15DBB0EB11}" type="slidenum">
              <a:rPr lang="de-DE" sz="800" b="0" strike="noStrike" spc="-1">
                <a:solidFill>
                  <a:srgbClr val="000000"/>
                </a:solidFill>
                <a:latin typeface="Arial"/>
              </a:rPr>
              <a:t>8</a:t>
            </a:fld>
            <a:endParaRPr lang="de-DE" sz="800" b="0" strike="noStrike" spc="-1">
              <a:latin typeface="Times New Roman"/>
            </a:endParaRPr>
          </a:p>
        </p:txBody>
      </p:sp>
      <p:sp>
        <p:nvSpPr>
          <p:cNvPr id="404" name="TextShape 4"/>
          <p:cNvSpPr txBox="1"/>
          <p:nvPr/>
        </p:nvSpPr>
        <p:spPr>
          <a:xfrm>
            <a:off x="324000" y="620640"/>
            <a:ext cx="1153764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4000" tIns="54000" rIns="144000" bIns="0"/>
          <a:lstStyle/>
          <a:p>
            <a:pPr>
              <a:lnSpc>
                <a:spcPct val="100000"/>
              </a:lnSpc>
            </a:pPr>
            <a:r>
              <a:rPr lang="de-DE" sz="2800" b="1" strike="noStrike" spc="-1">
                <a:solidFill>
                  <a:srgbClr val="000000"/>
                </a:solidFill>
                <a:latin typeface="Arial"/>
              </a:rPr>
              <a:t>Pedestrian distribution</a:t>
            </a:r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05" name="Group 5"/>
          <p:cNvGrpSpPr/>
          <p:nvPr/>
        </p:nvGrpSpPr>
        <p:grpSpPr>
          <a:xfrm>
            <a:off x="1773000" y="1462680"/>
            <a:ext cx="7849800" cy="4831200"/>
            <a:chOff x="1773000" y="1462680"/>
            <a:chExt cx="7849800" cy="4831200"/>
          </a:xfrm>
        </p:grpSpPr>
        <p:grpSp>
          <p:nvGrpSpPr>
            <p:cNvPr id="406" name="Group 6"/>
            <p:cNvGrpSpPr/>
            <p:nvPr/>
          </p:nvGrpSpPr>
          <p:grpSpPr>
            <a:xfrm>
              <a:off x="3704040" y="2291040"/>
              <a:ext cx="4045320" cy="3327480"/>
              <a:chOff x="3704040" y="2291040"/>
              <a:chExt cx="4045320" cy="3327480"/>
            </a:xfrm>
          </p:grpSpPr>
          <p:pic>
            <p:nvPicPr>
              <p:cNvPr id="407" name="Grafik 27"/>
              <p:cNvPicPr/>
              <p:nvPr/>
            </p:nvPicPr>
            <p:blipFill>
              <a:blip r:embed="rId3"/>
              <a:srcRect l="34624" t="13834" r="14335" b="11482"/>
              <a:stretch/>
            </p:blipFill>
            <p:spPr>
              <a:xfrm>
                <a:off x="3704040" y="2291040"/>
                <a:ext cx="4035240" cy="33274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08" name="CustomShape 7"/>
              <p:cNvSpPr/>
              <p:nvPr/>
            </p:nvSpPr>
            <p:spPr>
              <a:xfrm rot="1521600">
                <a:off x="6001920" y="3362040"/>
                <a:ext cx="259560" cy="244800"/>
              </a:xfrm>
              <a:prstGeom prst="rect">
                <a:avLst/>
              </a:prstGeom>
              <a:solidFill>
                <a:srgbClr val="2F528F"/>
              </a:solidFill>
              <a:ln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09" name="CustomShape 8"/>
              <p:cNvSpPr/>
              <p:nvPr/>
            </p:nvSpPr>
            <p:spPr>
              <a:xfrm rot="1521600">
                <a:off x="5514480" y="3356280"/>
                <a:ext cx="212400" cy="195840"/>
              </a:xfrm>
              <a:prstGeom prst="rect">
                <a:avLst/>
              </a:prstGeom>
              <a:ln>
                <a:round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/>
            </p:style>
          </p:sp>
          <p:sp>
            <p:nvSpPr>
              <p:cNvPr id="410" name="CustomShape 9"/>
              <p:cNvSpPr/>
              <p:nvPr/>
            </p:nvSpPr>
            <p:spPr>
              <a:xfrm rot="1521600">
                <a:off x="5133960" y="3553200"/>
                <a:ext cx="186120" cy="214560"/>
              </a:xfrm>
              <a:prstGeom prst="rect">
                <a:avLst/>
              </a:prstGeom>
              <a:ln>
                <a:round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/>
            </p:style>
          </p:sp>
          <p:sp>
            <p:nvSpPr>
              <p:cNvPr id="411" name="CustomShape 10"/>
              <p:cNvSpPr/>
              <p:nvPr/>
            </p:nvSpPr>
            <p:spPr>
              <a:xfrm rot="1521600">
                <a:off x="5196600" y="4289760"/>
                <a:ext cx="187920" cy="221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  <a:round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/>
            </p:style>
          </p:sp>
          <p:sp>
            <p:nvSpPr>
              <p:cNvPr id="412" name="CustomShape 11"/>
              <p:cNvSpPr/>
              <p:nvPr/>
            </p:nvSpPr>
            <p:spPr>
              <a:xfrm rot="1521600">
                <a:off x="5634720" y="4324680"/>
                <a:ext cx="187920" cy="22320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  <a:round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/>
            </p:style>
          </p:sp>
          <p:sp>
            <p:nvSpPr>
              <p:cNvPr id="413" name="CustomShape 12"/>
              <p:cNvSpPr/>
              <p:nvPr/>
            </p:nvSpPr>
            <p:spPr>
              <a:xfrm>
                <a:off x="5311080" y="4510800"/>
                <a:ext cx="743040" cy="1105200"/>
              </a:xfrm>
              <a:prstGeom prst="rect">
                <a:avLst/>
              </a:prstGeom>
              <a:solidFill>
                <a:srgbClr val="7030A0">
                  <a:alpha val="26000"/>
                </a:srgbClr>
              </a:solidFill>
              <a:ln w="38160">
                <a:solidFill>
                  <a:srgbClr val="7030A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14" name="CustomShape 13"/>
              <p:cNvSpPr/>
              <p:nvPr/>
            </p:nvSpPr>
            <p:spPr>
              <a:xfrm rot="7200">
                <a:off x="3715560" y="4137840"/>
                <a:ext cx="1539720" cy="1476000"/>
              </a:xfrm>
              <a:prstGeom prst="rect">
                <a:avLst/>
              </a:prstGeom>
              <a:solidFill>
                <a:srgbClr val="FF0000">
                  <a:alpha val="31000"/>
                </a:srgbClr>
              </a:solidFill>
              <a:ln w="38160">
                <a:solidFill>
                  <a:srgbClr val="FF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15" name="CustomShape 14"/>
              <p:cNvSpPr/>
              <p:nvPr/>
            </p:nvSpPr>
            <p:spPr>
              <a:xfrm>
                <a:off x="6132960" y="4139280"/>
                <a:ext cx="1611720" cy="1477800"/>
              </a:xfrm>
              <a:prstGeom prst="rect">
                <a:avLst/>
              </a:prstGeom>
              <a:solidFill>
                <a:schemeClr val="bg2">
                  <a:lumMod val="75000"/>
                  <a:alpha val="59000"/>
                </a:schemeClr>
              </a:solidFill>
              <a:ln w="38160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16" name="CustomShape 15"/>
              <p:cNvSpPr/>
              <p:nvPr/>
            </p:nvSpPr>
            <p:spPr>
              <a:xfrm rot="1521600">
                <a:off x="6026040" y="4209480"/>
                <a:ext cx="212400" cy="19584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  <a:round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/>
            </p:style>
          </p:sp>
          <p:sp>
            <p:nvSpPr>
              <p:cNvPr id="417" name="CustomShape 16"/>
              <p:cNvSpPr/>
              <p:nvPr/>
            </p:nvSpPr>
            <p:spPr>
              <a:xfrm>
                <a:off x="6195240" y="2300400"/>
                <a:ext cx="1554120" cy="1770120"/>
              </a:xfrm>
              <a:prstGeom prst="rect">
                <a:avLst/>
              </a:prstGeom>
              <a:solidFill>
                <a:schemeClr val="accent1">
                  <a:alpha val="47000"/>
                </a:schemeClr>
              </a:solidFill>
              <a:ln w="38160"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18" name="CustomShape 17"/>
              <p:cNvSpPr/>
              <p:nvPr/>
            </p:nvSpPr>
            <p:spPr>
              <a:xfrm>
                <a:off x="5322240" y="2293560"/>
                <a:ext cx="752760" cy="1188720"/>
              </a:xfrm>
              <a:prstGeom prst="rect">
                <a:avLst/>
              </a:prstGeom>
              <a:solidFill>
                <a:srgbClr val="92D050">
                  <a:alpha val="26000"/>
                </a:srgbClr>
              </a:solidFill>
              <a:ln w="38160">
                <a:solidFill>
                  <a:srgbClr val="00B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19" name="CustomShape 18"/>
              <p:cNvSpPr/>
              <p:nvPr/>
            </p:nvSpPr>
            <p:spPr>
              <a:xfrm>
                <a:off x="3714120" y="2300400"/>
                <a:ext cx="1508400" cy="1753920"/>
              </a:xfrm>
              <a:prstGeom prst="rect">
                <a:avLst/>
              </a:prstGeom>
              <a:solidFill>
                <a:srgbClr val="FFFF00">
                  <a:alpha val="47000"/>
                </a:srgbClr>
              </a:solidFill>
              <a:ln w="38160">
                <a:solidFill>
                  <a:srgbClr val="FFC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20" name="CustomShape 19"/>
              <p:cNvSpPr/>
              <p:nvPr/>
            </p:nvSpPr>
            <p:spPr>
              <a:xfrm>
                <a:off x="4424040" y="2939040"/>
                <a:ext cx="497520" cy="820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4800" b="1" strike="noStrike" spc="-1">
                    <a:solidFill>
                      <a:srgbClr val="FFFFFF"/>
                    </a:solidFill>
                    <a:latin typeface="Arial"/>
                  </a:rPr>
                  <a:t>1</a:t>
                </a:r>
                <a:endParaRPr lang="de-DE" sz="4800" b="0" strike="noStrike" spc="-1">
                  <a:latin typeface="Arial"/>
                </a:endParaRPr>
              </a:p>
            </p:txBody>
          </p:sp>
          <p:sp>
            <p:nvSpPr>
              <p:cNvPr id="421" name="CustomShape 20"/>
              <p:cNvSpPr/>
              <p:nvPr/>
            </p:nvSpPr>
            <p:spPr>
              <a:xfrm>
                <a:off x="4430160" y="4510800"/>
                <a:ext cx="497520" cy="820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4800" b="1" strike="noStrike" spc="-1">
                    <a:solidFill>
                      <a:srgbClr val="FFFFFF"/>
                    </a:solidFill>
                    <a:latin typeface="Arial"/>
                  </a:rPr>
                  <a:t>2</a:t>
                </a:r>
                <a:endParaRPr lang="de-DE" sz="4800" b="0" strike="noStrike" spc="-1">
                  <a:latin typeface="Arial"/>
                </a:endParaRPr>
              </a:p>
            </p:txBody>
          </p:sp>
          <p:sp>
            <p:nvSpPr>
              <p:cNvPr id="422" name="CustomShape 21"/>
              <p:cNvSpPr/>
              <p:nvPr/>
            </p:nvSpPr>
            <p:spPr>
              <a:xfrm>
                <a:off x="5483160" y="4788000"/>
                <a:ext cx="497520" cy="820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4800" b="1" strike="noStrike" spc="-1">
                    <a:solidFill>
                      <a:srgbClr val="FFFFFF"/>
                    </a:solidFill>
                    <a:latin typeface="Arial"/>
                  </a:rPr>
                  <a:t>3</a:t>
                </a:r>
                <a:endParaRPr lang="de-DE" sz="4800" b="0" strike="noStrike" spc="-1">
                  <a:latin typeface="Arial"/>
                </a:endParaRPr>
              </a:p>
            </p:txBody>
          </p:sp>
          <p:sp>
            <p:nvSpPr>
              <p:cNvPr id="423" name="CustomShape 22"/>
              <p:cNvSpPr/>
              <p:nvPr/>
            </p:nvSpPr>
            <p:spPr>
              <a:xfrm>
                <a:off x="6398640" y="4471200"/>
                <a:ext cx="497520" cy="820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4800" b="1" strike="noStrike" spc="-1">
                    <a:solidFill>
                      <a:srgbClr val="FFFFFF"/>
                    </a:solidFill>
                    <a:latin typeface="Arial"/>
                  </a:rPr>
                  <a:t>4</a:t>
                </a:r>
                <a:endParaRPr lang="de-DE" sz="4800" b="0" strike="noStrike" spc="-1">
                  <a:latin typeface="Arial"/>
                </a:endParaRPr>
              </a:p>
            </p:txBody>
          </p:sp>
          <p:sp>
            <p:nvSpPr>
              <p:cNvPr id="424" name="CustomShape 23"/>
              <p:cNvSpPr/>
              <p:nvPr/>
            </p:nvSpPr>
            <p:spPr>
              <a:xfrm>
                <a:off x="6596280" y="3045960"/>
                <a:ext cx="497520" cy="820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4800" b="1" strike="noStrike" spc="-1">
                    <a:solidFill>
                      <a:srgbClr val="FFFFFF"/>
                    </a:solidFill>
                    <a:latin typeface="Arial"/>
                  </a:rPr>
                  <a:t>5</a:t>
                </a:r>
                <a:endParaRPr lang="de-DE" sz="4800" b="0" strike="noStrike" spc="-1">
                  <a:latin typeface="Arial"/>
                </a:endParaRPr>
              </a:p>
            </p:txBody>
          </p:sp>
          <p:sp>
            <p:nvSpPr>
              <p:cNvPr id="425" name="CustomShape 24"/>
              <p:cNvSpPr/>
              <p:nvPr/>
            </p:nvSpPr>
            <p:spPr>
              <a:xfrm>
                <a:off x="5493960" y="2630520"/>
                <a:ext cx="497520" cy="820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4800" b="1" strike="noStrike" spc="-1">
                    <a:solidFill>
                      <a:srgbClr val="FFFFFF"/>
                    </a:solidFill>
                    <a:latin typeface="Arial"/>
                  </a:rPr>
                  <a:t>6</a:t>
                </a:r>
                <a:endParaRPr lang="de-DE" sz="4800" b="0" strike="noStrike" spc="-1">
                  <a:latin typeface="Arial"/>
                </a:endParaRPr>
              </a:p>
            </p:txBody>
          </p:sp>
        </p:grpSp>
        <p:sp>
          <p:nvSpPr>
            <p:cNvPr id="426" name="CustomShape 25"/>
            <p:cNvSpPr/>
            <p:nvPr/>
          </p:nvSpPr>
          <p:spPr>
            <a:xfrm>
              <a:off x="7910640" y="3114720"/>
              <a:ext cx="1712160" cy="1527120"/>
            </a:xfrm>
            <a:prstGeom prst="borderCallout1">
              <a:avLst>
                <a:gd name="adj1" fmla="val 18750"/>
                <a:gd name="adj2" fmla="val -8333"/>
                <a:gd name="adj3" fmla="val 20457"/>
                <a:gd name="adj4" fmla="val -48055"/>
              </a:avLst>
            </a:prstGeom>
            <a:solidFill>
              <a:schemeClr val="accent1">
                <a:alpha val="47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/>
            <a:lstStyle/>
            <a:p>
              <a:pPr algn="ctr">
                <a:lnSpc>
                  <a:spcPct val="100000"/>
                </a:lnSpc>
              </a:pPr>
              <a:r>
                <a:rPr lang="de-DE" sz="1800" b="0" strike="noStrike" spc="-1">
                  <a:solidFill>
                    <a:srgbClr val="000000"/>
                  </a:solidFill>
                  <a:latin typeface="Arial"/>
                </a:rPr>
                <a:t>Big sport area, way to bus station</a:t>
              </a:r>
              <a:endParaRPr lang="de-DE" sz="1800" b="0" strike="noStrike" spc="-1">
                <a:latin typeface="Arial"/>
              </a:endParaRPr>
            </a:p>
          </p:txBody>
        </p:sp>
        <p:sp>
          <p:nvSpPr>
            <p:cNvPr id="427" name="CustomShape 26"/>
            <p:cNvSpPr/>
            <p:nvPr/>
          </p:nvSpPr>
          <p:spPr>
            <a:xfrm>
              <a:off x="1784520" y="4766760"/>
              <a:ext cx="1712160" cy="1527120"/>
            </a:xfrm>
            <a:prstGeom prst="borderCallout1">
              <a:avLst>
                <a:gd name="adj1" fmla="val 85833"/>
                <a:gd name="adj2" fmla="val 106945"/>
                <a:gd name="adj3" fmla="val 54778"/>
                <a:gd name="adj4" fmla="val 222778"/>
              </a:avLst>
            </a:prstGeom>
            <a:solidFill>
              <a:srgbClr val="7030A0">
                <a:alpha val="26000"/>
              </a:srgbClr>
            </a:solidFill>
            <a:ln>
              <a:solidFill>
                <a:srgbClr val="7030A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/>
            <a:lstStyle/>
            <a:p>
              <a:pPr algn="ctr">
                <a:lnSpc>
                  <a:spcPct val="100000"/>
                </a:lnSpc>
              </a:pPr>
              <a:r>
                <a:rPr lang="de-DE" sz="1800" b="0" strike="noStrike" spc="-1">
                  <a:solidFill>
                    <a:srgbClr val="000000"/>
                  </a:solidFill>
                  <a:latin typeface="Arial"/>
                </a:rPr>
                <a:t>Residential zone, way to train station</a:t>
              </a:r>
              <a:endParaRPr lang="de-DE" sz="1800" b="0" strike="noStrike" spc="-1">
                <a:latin typeface="Arial"/>
              </a:endParaRPr>
            </a:p>
          </p:txBody>
        </p:sp>
        <p:sp>
          <p:nvSpPr>
            <p:cNvPr id="428" name="CustomShape 27"/>
            <p:cNvSpPr/>
            <p:nvPr/>
          </p:nvSpPr>
          <p:spPr>
            <a:xfrm>
              <a:off x="7910640" y="4766760"/>
              <a:ext cx="1712160" cy="1527120"/>
            </a:xfrm>
            <a:prstGeom prst="borderCallout1">
              <a:avLst>
                <a:gd name="adj1" fmla="val 18750"/>
                <a:gd name="adj2" fmla="val -8333"/>
                <a:gd name="adj3" fmla="val 2516"/>
                <a:gd name="adj4" fmla="val -55000"/>
              </a:avLst>
            </a:prstGeom>
            <a:solidFill>
              <a:schemeClr val="bg2">
                <a:alpha val="59000"/>
              </a:schemeClr>
            </a:solidFill>
            <a:ln>
              <a:solidFill>
                <a:schemeClr val="bg2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/>
            <a:lstStyle/>
            <a:p>
              <a:pPr algn="ctr">
                <a:lnSpc>
                  <a:spcPct val="100000"/>
                </a:lnSpc>
              </a:pPr>
              <a:r>
                <a:rPr lang="de-DE" sz="1800" b="0" strike="noStrike" spc="-1">
                  <a:solidFill>
                    <a:srgbClr val="000000"/>
                  </a:solidFill>
                  <a:latin typeface="Arial"/>
                </a:rPr>
                <a:t>Residential zone</a:t>
              </a:r>
              <a:endParaRPr lang="de-DE" sz="1800" b="0" strike="noStrike" spc="-1">
                <a:latin typeface="Arial"/>
              </a:endParaRPr>
            </a:p>
          </p:txBody>
        </p:sp>
        <p:sp>
          <p:nvSpPr>
            <p:cNvPr id="429" name="CustomShape 28"/>
            <p:cNvSpPr/>
            <p:nvPr/>
          </p:nvSpPr>
          <p:spPr>
            <a:xfrm>
              <a:off x="7910640" y="1462680"/>
              <a:ext cx="1712160" cy="1527120"/>
            </a:xfrm>
            <a:prstGeom prst="borderCallout1">
              <a:avLst>
                <a:gd name="adj1" fmla="val 18750"/>
                <a:gd name="adj2" fmla="val -8333"/>
                <a:gd name="adj3" fmla="val 55558"/>
                <a:gd name="adj4" fmla="val -131388"/>
              </a:avLst>
            </a:prstGeom>
            <a:solidFill>
              <a:srgbClr val="92D050">
                <a:alpha val="26000"/>
              </a:srgbClr>
            </a:solidFill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/>
            <a:lstStyle/>
            <a:p>
              <a:pPr algn="ctr">
                <a:lnSpc>
                  <a:spcPct val="100000"/>
                </a:lnSpc>
              </a:pPr>
              <a:r>
                <a:rPr lang="de-DE" sz="1800" b="0" strike="noStrike" spc="-1">
                  <a:solidFill>
                    <a:srgbClr val="000000"/>
                  </a:solidFill>
                  <a:latin typeface="Arial"/>
                </a:rPr>
                <a:t>Accesses to super market, small residential zone, pre school </a:t>
              </a:r>
              <a:endParaRPr lang="de-DE" sz="1800" b="0" strike="noStrike" spc="-1">
                <a:latin typeface="Arial"/>
              </a:endParaRPr>
            </a:p>
          </p:txBody>
        </p:sp>
        <p:sp>
          <p:nvSpPr>
            <p:cNvPr id="430" name="CustomShape 29"/>
            <p:cNvSpPr/>
            <p:nvPr/>
          </p:nvSpPr>
          <p:spPr>
            <a:xfrm>
              <a:off x="1773000" y="1462680"/>
              <a:ext cx="1712160" cy="1527120"/>
            </a:xfrm>
            <a:prstGeom prst="borderCallout1">
              <a:avLst>
                <a:gd name="adj1" fmla="val 99093"/>
                <a:gd name="adj2" fmla="val 162500"/>
                <a:gd name="adj3" fmla="val 29817"/>
                <a:gd name="adj4" fmla="val 107500"/>
              </a:avLst>
            </a:prstGeom>
            <a:solidFill>
              <a:srgbClr val="FFFF00">
                <a:alpha val="47000"/>
              </a:srgbClr>
            </a:solidFill>
            <a:ln>
              <a:solidFill>
                <a:srgbClr val="FFC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/>
            <a:lstStyle/>
            <a:p>
              <a:pPr algn="ctr">
                <a:lnSpc>
                  <a:spcPct val="100000"/>
                </a:lnSpc>
              </a:pPr>
              <a:r>
                <a:rPr lang="de-DE" sz="1800" b="0" strike="noStrike" spc="-1">
                  <a:solidFill>
                    <a:srgbClr val="000000"/>
                  </a:solidFill>
                  <a:latin typeface="Arial"/>
                </a:rPr>
                <a:t>Residential zone, accesses to super market</a:t>
              </a:r>
              <a:endParaRPr lang="de-DE" sz="1800" b="0" strike="noStrike" spc="-1">
                <a:latin typeface="Arial"/>
              </a:endParaRPr>
            </a:p>
          </p:txBody>
        </p:sp>
        <p:sp>
          <p:nvSpPr>
            <p:cNvPr id="431" name="CustomShape 30"/>
            <p:cNvSpPr/>
            <p:nvPr/>
          </p:nvSpPr>
          <p:spPr>
            <a:xfrm>
              <a:off x="1784520" y="3114720"/>
              <a:ext cx="1712160" cy="1527120"/>
            </a:xfrm>
            <a:prstGeom prst="borderCallout1">
              <a:avLst>
                <a:gd name="adj1" fmla="val 67892"/>
                <a:gd name="adj2" fmla="val 104167"/>
                <a:gd name="adj3" fmla="val 90659"/>
                <a:gd name="adj4" fmla="val 145695"/>
              </a:avLst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/>
            <a:lstStyle/>
            <a:p>
              <a:pPr algn="ctr">
                <a:lnSpc>
                  <a:spcPct val="100000"/>
                </a:lnSpc>
              </a:pPr>
              <a:r>
                <a:rPr lang="de-DE" sz="1800" b="0" strike="noStrike" spc="-1">
                  <a:solidFill>
                    <a:srgbClr val="000000"/>
                  </a:solidFill>
                  <a:latin typeface="Arial"/>
                </a:rPr>
                <a:t>Residential zone</a:t>
              </a:r>
              <a:endParaRPr lang="de-DE" sz="1800" b="0" strike="noStrike" spc="-1">
                <a:latin typeface="Arial"/>
              </a:endParaRPr>
            </a:p>
          </p:txBody>
        </p:sp>
      </p:grpSp>
      <p:sp>
        <p:nvSpPr>
          <p:cNvPr id="432" name="CustomShape 31"/>
          <p:cNvSpPr/>
          <p:nvPr/>
        </p:nvSpPr>
        <p:spPr>
          <a:xfrm>
            <a:off x="207000" y="6345000"/>
            <a:ext cx="2574000" cy="4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extShape 1"/>
          <p:cNvSpPr txBox="1"/>
          <p:nvPr/>
        </p:nvSpPr>
        <p:spPr>
          <a:xfrm>
            <a:off x="1091664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18.12.2018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434" name="TextShape 2"/>
          <p:cNvSpPr txBox="1"/>
          <p:nvPr/>
        </p:nvSpPr>
        <p:spPr>
          <a:xfrm>
            <a:off x="6094440" y="6308640"/>
            <a:ext cx="4631400" cy="459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</a:rPr>
              <a:t>Robin Stähli, Christoph Martin and Lukas Bircher</a:t>
            </a:r>
            <a:endParaRPr lang="de-DE" sz="800" b="0" strike="noStrike" spc="-1">
              <a:latin typeface="Times New Roman"/>
            </a:endParaRPr>
          </a:p>
        </p:txBody>
      </p:sp>
      <p:sp>
        <p:nvSpPr>
          <p:cNvPr id="435" name="TextShape 3"/>
          <p:cNvSpPr txBox="1"/>
          <p:nvPr/>
        </p:nvSpPr>
        <p:spPr>
          <a:xfrm>
            <a:off x="11624760" y="6308640"/>
            <a:ext cx="354960" cy="46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fld id="{B5BC69A6-218E-495D-AFC0-CF6C0AF36FEB}" type="slidenum">
              <a:rPr lang="de-DE" sz="800" b="0" strike="noStrike" spc="-1">
                <a:solidFill>
                  <a:srgbClr val="000000"/>
                </a:solidFill>
                <a:latin typeface="Arial"/>
              </a:rPr>
              <a:t>9</a:t>
            </a:fld>
            <a:endParaRPr lang="de-DE" sz="800" b="0" strike="noStrike" spc="-1">
              <a:latin typeface="Times New Roman"/>
            </a:endParaRPr>
          </a:p>
        </p:txBody>
      </p:sp>
      <p:sp>
        <p:nvSpPr>
          <p:cNvPr id="436" name="TextShape 4"/>
          <p:cNvSpPr txBox="1"/>
          <p:nvPr/>
        </p:nvSpPr>
        <p:spPr>
          <a:xfrm>
            <a:off x="324000" y="620640"/>
            <a:ext cx="1153764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4000" tIns="54000" rIns="144000" bIns="0"/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</a:rPr>
              <a:t>Trail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</a:rPr>
              <a:t>evolution</a:t>
            </a:r>
            <a:r>
              <a:rPr lang="de-DE" sz="28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</a:rPr>
              <a:t>starting</a:t>
            </a:r>
            <a:r>
              <a:rPr lang="de-DE" sz="28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</a:rPr>
              <a:t>from</a:t>
            </a:r>
            <a:r>
              <a:rPr lang="de-DE" sz="28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800" b="1" spc="-1" dirty="0" err="1">
                <a:solidFill>
                  <a:srgbClr val="000000"/>
                </a:solidFill>
                <a:latin typeface="Arial"/>
              </a:rPr>
              <a:t>empty</a:t>
            </a:r>
            <a:r>
              <a:rPr lang="de-DE" sz="28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</a:rPr>
              <a:t>field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7" name="Grafik 5"/>
          <p:cNvPicPr/>
          <p:nvPr/>
        </p:nvPicPr>
        <p:blipFill>
          <a:blip r:embed="rId3"/>
          <a:stretch/>
        </p:blipFill>
        <p:spPr>
          <a:xfrm>
            <a:off x="3250080" y="2334600"/>
            <a:ext cx="2554560" cy="2590200"/>
          </a:xfrm>
          <a:prstGeom prst="rect">
            <a:avLst/>
          </a:prstGeom>
          <a:ln>
            <a:noFill/>
          </a:ln>
        </p:spPr>
      </p:pic>
      <p:sp>
        <p:nvSpPr>
          <p:cNvPr id="438" name="CustomShape 5"/>
          <p:cNvSpPr/>
          <p:nvPr/>
        </p:nvSpPr>
        <p:spPr>
          <a:xfrm rot="10800000" flipV="1">
            <a:off x="444420" y="5397120"/>
            <a:ext cx="24796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</a:rPr>
              <a:t>Starting field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439" name="CustomShape 6"/>
          <p:cNvSpPr/>
          <p:nvPr/>
        </p:nvSpPr>
        <p:spPr>
          <a:xfrm rot="10800000" flipV="1">
            <a:off x="3275820" y="5419440"/>
            <a:ext cx="24796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</a:rPr>
              <a:t>σ = 3</a:t>
            </a:r>
            <a:endParaRPr lang="de-DE" sz="2400" b="0" strike="noStrike" spc="-1">
              <a:latin typeface="Arial"/>
            </a:endParaRPr>
          </a:p>
        </p:txBody>
      </p:sp>
      <p:pic>
        <p:nvPicPr>
          <p:cNvPr id="440" name="Grafik 18"/>
          <p:cNvPicPr/>
          <p:nvPr/>
        </p:nvPicPr>
        <p:blipFill>
          <a:blip r:embed="rId4"/>
          <a:stretch/>
        </p:blipFill>
        <p:spPr>
          <a:xfrm>
            <a:off x="8988480" y="2334600"/>
            <a:ext cx="2538720" cy="2574000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441" name="Grafik 19"/>
          <p:cNvPicPr/>
          <p:nvPr/>
        </p:nvPicPr>
        <p:blipFill>
          <a:blip r:embed="rId5"/>
          <a:stretch/>
        </p:blipFill>
        <p:spPr>
          <a:xfrm>
            <a:off x="6090120" y="2334600"/>
            <a:ext cx="2554560" cy="2590200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442" name="CustomShape 7"/>
          <p:cNvSpPr/>
          <p:nvPr/>
        </p:nvSpPr>
        <p:spPr>
          <a:xfrm rot="10800000" flipV="1">
            <a:off x="6210180" y="5419440"/>
            <a:ext cx="24796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</a:rPr>
              <a:t>σ = 6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443" name="CustomShape 8"/>
          <p:cNvSpPr/>
          <p:nvPr/>
        </p:nvSpPr>
        <p:spPr>
          <a:xfrm rot="10800000" flipV="1">
            <a:off x="9006300" y="5419440"/>
            <a:ext cx="24796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2400" b="0" strike="noStrike" spc="-1" dirty="0">
                <a:solidFill>
                  <a:srgbClr val="000000"/>
                </a:solidFill>
                <a:latin typeface="Arial"/>
              </a:rPr>
              <a:t>σ = 12</a:t>
            </a:r>
            <a:endParaRPr lang="de-DE" sz="2400" b="0" strike="noStrike" spc="-1" dirty="0">
              <a:latin typeface="Arial"/>
            </a:endParaRPr>
          </a:p>
        </p:txBody>
      </p:sp>
      <p:pic>
        <p:nvPicPr>
          <p:cNvPr id="444" name="Grafik 14"/>
          <p:cNvPicPr/>
          <p:nvPr/>
        </p:nvPicPr>
        <p:blipFill>
          <a:blip r:embed="rId6"/>
          <a:stretch/>
        </p:blipFill>
        <p:spPr>
          <a:xfrm>
            <a:off x="392400" y="2366280"/>
            <a:ext cx="2557440" cy="2557440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445" name="Grafik 13"/>
          <p:cNvPicPr/>
          <p:nvPr/>
        </p:nvPicPr>
        <p:blipFill>
          <a:blip r:embed="rId7"/>
          <a:stretch/>
        </p:blipFill>
        <p:spPr>
          <a:xfrm>
            <a:off x="377640" y="2352600"/>
            <a:ext cx="2572200" cy="2572200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446" name="CustomShape 9"/>
          <p:cNvSpPr/>
          <p:nvPr/>
        </p:nvSpPr>
        <p:spPr>
          <a:xfrm rot="10800000" flipV="1">
            <a:off x="410580" y="5397120"/>
            <a:ext cx="24796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</a:rPr>
              <a:t>Existing trails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447" name="CustomShape 10"/>
          <p:cNvSpPr/>
          <p:nvPr/>
        </p:nvSpPr>
        <p:spPr>
          <a:xfrm>
            <a:off x="207000" y="6309360"/>
            <a:ext cx="2574000" cy="4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0</TotalTime>
  <Words>1046</Words>
  <Application>Microsoft Macintosh PowerPoint</Application>
  <PresentationFormat>Benutzerdefiniert</PresentationFormat>
  <Paragraphs>208</Paragraphs>
  <Slides>18</Slides>
  <Notes>18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18</vt:i4>
      </vt:variant>
    </vt:vector>
  </HeadingPairs>
  <TitlesOfParts>
    <vt:vector size="27" baseType="lpstr">
      <vt:lpstr>Arial</vt:lpstr>
      <vt:lpstr>Cambria Math</vt:lpstr>
      <vt:lpstr>Times New Roman</vt:lpstr>
      <vt:lpstr>Wingdings</vt:lpstr>
      <vt:lpstr>Office Theme</vt:lpstr>
      <vt:lpstr>Office Theme</vt:lpstr>
      <vt:lpstr>Office Theme</vt:lpstr>
      <vt:lpstr>Office Theme</vt:lpstr>
      <vt:lpstr>eth_praesentation_16zu9_ETH1</vt:lpstr>
      <vt:lpstr>PowerPoint-Präsentation</vt:lpstr>
      <vt:lpstr>PowerPoint-Präsentation</vt:lpstr>
      <vt:lpstr>Trail development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Implementation of Model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the evolution of human trail systems Dirk Helbling, Joachim Keltsch &amp; Péter Molnár</dc:title>
  <dc:subject/>
  <dc:creator>IZXJy6mJPk@student.ethz.ch</dc:creator>
  <dc:description/>
  <cp:lastModifiedBy>mTWAKmK5JV@student.ethz.ch</cp:lastModifiedBy>
  <cp:revision>81</cp:revision>
  <cp:lastPrinted>2013-06-08T11:22:51Z</cp:lastPrinted>
  <dcterms:created xsi:type="dcterms:W3CDTF">2018-12-04T12:44:19Z</dcterms:created>
  <dcterms:modified xsi:type="dcterms:W3CDTF">2018-12-17T10:50:06Z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1</vt:i4>
  </property>
  <property fmtid="{D5CDD505-2E9C-101B-9397-08002B2CF9AE}" pid="7" name="Notes">
    <vt:i4>18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18</vt:i4>
  </property>
</Properties>
</file>